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Lexend" panose="020B0604020202020204" charset="0"/>
      <p:regular r:id="rId31"/>
      <p:bold r:id="rId32"/>
    </p:embeddedFont>
    <p:embeddedFont>
      <p:font typeface="Lexend Light" panose="020B0604020202020204" charset="0"/>
      <p:regular r:id="rId33"/>
      <p:bold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0" d="100"/>
          <a:sy n="200" d="100"/>
        </p:scale>
        <p:origin x="996"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27d92dde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327d92dde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63d185e5e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63d185e5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3d185e5e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3d185e5e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73048162e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73048162e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73048162e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73048162e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6292f1474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6292f1474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sz="1050">
                <a:solidFill>
                  <a:srgbClr val="131313"/>
                </a:solidFill>
                <a:latin typeface="Roboto"/>
                <a:ea typeface="Roboto"/>
                <a:cs typeface="Roboto"/>
                <a:sym typeface="Roboto"/>
              </a:rPr>
              <a:t>Det kan kännas överväldigande att sikta mot ett mål långt bort eller att plugga in tiotals glosor på en gång. Istället kan du dela upp skolarbetet och tänka dig vägen mot målet som en trappa. Det bästa sättet att ta sig uppför en trappa är att ta ett trappsteg i taget. Sätt därför delmål och ta dig mot målet steg för steg. Om du pluggar inför ett prov till exempel, ta några sidor i taget, till slut kan du hela kapitlet.</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73048162e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73048162e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73048162e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73048162e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3d185e5e2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63d185e5e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73048162e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73048162e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73048162e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73048162e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c4e76c62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c4e76c62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sz="1050">
                <a:solidFill>
                  <a:srgbClr val="131313"/>
                </a:solidFill>
                <a:latin typeface="Roboto"/>
                <a:ea typeface="Roboto"/>
                <a:cs typeface="Roboto"/>
                <a:sym typeface="Roboto"/>
              </a:rPr>
              <a:t>Med en god planering kan du få tid över till att göra andra saker som känns roligare!</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Här får du tips på hur du kan lägga upp din tid för att både hinna med roliga saker men också alla måsten.</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Du kan både använda dig av en fysisk kalender,  mobilen eller lappar. Testa att göra ett veckoschema där du får med både skola och fritid.</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bland kan det kännas svårt och tråkigt att planera och framför allt att hålla sig till planeringen.</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Om du har koll på allt som ska göras men ändå inte gör det. Försök att ta ett steg tillbaka och fundera över vad det är som gör att du inte sätter igång.</a:t>
            </a: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73048162e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73048162e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73048162e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73048162e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73048162ed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73048162ed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ca0b323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ca0b323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73048162ed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73048162e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c4e76c62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c4e76c62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73048162e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73048162e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3048162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73048162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ca0b3232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ca0b3232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6292f1474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6292f1474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292f1474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6292f1474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63d185e5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63d185e5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431800">
              <a:spcBef>
                <a:spcPts val="640"/>
              </a:spcBef>
              <a:spcAft>
                <a:spcPts val="0"/>
              </a:spcAft>
              <a:buSzPts val="3200"/>
              <a:buChar char="•"/>
              <a:defRPr/>
            </a:lvl1pPr>
            <a:lvl2pPr marL="914400" lvl="1" indent="-406400">
              <a:spcBef>
                <a:spcPts val="560"/>
              </a:spcBef>
              <a:spcAft>
                <a:spcPts val="0"/>
              </a:spcAft>
              <a:buSzPts val="2800"/>
              <a:buChar char="–"/>
              <a:defRPr/>
            </a:lvl2pPr>
            <a:lvl3pPr marL="1371600" lvl="2" indent="-381000">
              <a:spcBef>
                <a:spcPts val="480"/>
              </a:spcBef>
              <a:spcAft>
                <a:spcPts val="0"/>
              </a:spcAft>
              <a:buSzPts val="2400"/>
              <a:buChar char="•"/>
              <a:defRPr/>
            </a:lvl3pPr>
            <a:lvl4pPr marL="1828800" lvl="3" indent="-355600">
              <a:spcBef>
                <a:spcPts val="400"/>
              </a:spcBef>
              <a:spcAft>
                <a:spcPts val="0"/>
              </a:spcAft>
              <a:buSzPts val="2000"/>
              <a:buChar char="–"/>
              <a:defRPr/>
            </a:lvl4pPr>
            <a:lvl5pPr marL="2286000" lvl="4" indent="-355600">
              <a:spcBef>
                <a:spcPts val="400"/>
              </a:spcBef>
              <a:spcAft>
                <a:spcPts val="0"/>
              </a:spcAft>
              <a:buSzPts val="2000"/>
              <a:buChar char="»"/>
              <a:defRPr/>
            </a:lvl5pPr>
            <a:lvl6pPr marL="2743200" lvl="5" indent="-355600">
              <a:spcBef>
                <a:spcPts val="400"/>
              </a:spcBef>
              <a:spcAft>
                <a:spcPts val="0"/>
              </a:spcAft>
              <a:buSzPts val="2000"/>
              <a:buChar char="•"/>
              <a:defRPr/>
            </a:lvl6pPr>
            <a:lvl7pPr marL="3200400" lvl="6" indent="-355600">
              <a:spcBef>
                <a:spcPts val="400"/>
              </a:spcBef>
              <a:spcAft>
                <a:spcPts val="0"/>
              </a:spcAft>
              <a:buSzPts val="2000"/>
              <a:buChar char="•"/>
              <a:defRPr/>
            </a:lvl7pPr>
            <a:lvl8pPr marL="3657600" lvl="7" indent="-355600">
              <a:spcBef>
                <a:spcPts val="400"/>
              </a:spcBef>
              <a:spcAft>
                <a:spcPts val="0"/>
              </a:spcAft>
              <a:buSzPts val="2000"/>
              <a:buChar char="•"/>
              <a:defRPr/>
            </a:lvl8pPr>
            <a:lvl9pPr marL="4114800" lvl="8" indent="-355600">
              <a:spcBef>
                <a:spcPts val="400"/>
              </a:spcBef>
              <a:spcAft>
                <a:spcPts val="0"/>
              </a:spcAft>
              <a:buSzPts val="2000"/>
              <a:buChar char="•"/>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sp>
      <p:sp>
        <p:nvSpPr>
          <p:cNvPr id="64" name="Google Shape;64;p1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drive.google.com/file/d/1iA29DQ7x7KEI4TexTW9bfxMCbGjQFJWg/view?usp=sharing" TargetMode="External"/><Relationship Id="rId5"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drive.google.com/file/d/1xos14OtWmN9mQmVx7Yg2QWzikaQV9fTN/view?usp=sharing"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hyperlink" Target="http://www.youtube.com/watch?v=0X61yIsjM7w" TargetMode="External"/><Relationship Id="rId4" Type="http://schemas.openxmlformats.org/officeDocument/2006/relationships/hyperlink" Target="https://www.youtube.com/watch?v=0X61yIsjM7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drive.google.com/file/d/15yGmv7WVCvWo5u801oWEm9k1iwwbDJFW/view?usp=sharing" TargetMode="External"/><Relationship Id="rId4" Type="http://schemas.openxmlformats.org/officeDocument/2006/relationships/hyperlink" Target="https://drive.google.com/file/d/1xos14OtWmN9mQmVx7Yg2QWzikaQV9fTN/view?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www.youtube.com/watch?v=y2kXdSxEW64" TargetMode="External"/><Relationship Id="rId4" Type="http://schemas.openxmlformats.org/officeDocument/2006/relationships/hyperlink" Target="https://www.youtube.com/watch?v=y2kXdSxEW6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web.creaza.com/mindomo-first-mind-map-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www.studieteknik.kronoberg.se"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rive.google.com/file/d/1SREW1qy2l__KNzP1-Yi4JDUcO1XyzjE6/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p:nvPr/>
        </p:nvSpPr>
        <p:spPr>
          <a:xfrm rot="345">
            <a:off x="603150" y="346200"/>
            <a:ext cx="59796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9" name="Google Shape;89;p14"/>
          <p:cNvSpPr txBox="1">
            <a:spLocks noGrp="1"/>
          </p:cNvSpPr>
          <p:nvPr>
            <p:ph type="title"/>
          </p:nvPr>
        </p:nvSpPr>
        <p:spPr>
          <a:xfrm>
            <a:off x="603150" y="345900"/>
            <a:ext cx="5979600" cy="79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sv-SE" sz="2600">
                <a:solidFill>
                  <a:schemeClr val="lt1"/>
                </a:solidFill>
                <a:latin typeface="Lexend"/>
                <a:ea typeface="Lexend"/>
                <a:cs typeface="Lexend"/>
                <a:sym typeface="Lexend"/>
              </a:rPr>
              <a:t>Digital studieteknik- Planera</a:t>
            </a:r>
            <a:endParaRPr sz="2500">
              <a:solidFill>
                <a:schemeClr val="lt1"/>
              </a:solidFill>
              <a:latin typeface="Lexend"/>
              <a:ea typeface="Lexend"/>
              <a:cs typeface="Lexend"/>
              <a:sym typeface="Lexend"/>
            </a:endParaRPr>
          </a:p>
        </p:txBody>
      </p:sp>
      <p:sp>
        <p:nvSpPr>
          <p:cNvPr id="90" name="Google Shape;90;p14"/>
          <p:cNvSpPr txBox="1">
            <a:spLocks noGrp="1"/>
          </p:cNvSpPr>
          <p:nvPr>
            <p:ph type="body" idx="1"/>
          </p:nvPr>
        </p:nvSpPr>
        <p:spPr>
          <a:xfrm>
            <a:off x="603150" y="1463800"/>
            <a:ext cx="5793600" cy="248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430">
                <a:latin typeface="Lexend Light"/>
                <a:ea typeface="Lexend Light"/>
                <a:cs typeface="Lexend Light"/>
                <a:sym typeface="Lexend Light"/>
              </a:rPr>
              <a:t>Bättre koll med planering</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Mer gjort – utan stress</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Glömmer inte bort saker</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Tid över till fritid och vila</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Ta ansvar – en viktig livskunskap!</a:t>
            </a:r>
            <a:endParaRPr sz="1430">
              <a:latin typeface="Lexend Light"/>
              <a:ea typeface="Lexend Light"/>
              <a:cs typeface="Lexend Light"/>
              <a:sym typeface="Lexend Light"/>
            </a:endParaRPr>
          </a:p>
          <a:p>
            <a:pPr marL="0" lvl="0" indent="0" algn="l" rtl="0">
              <a:spcBef>
                <a:spcPts val="0"/>
              </a:spcBef>
              <a:spcAft>
                <a:spcPts val="0"/>
              </a:spcAft>
              <a:buNone/>
            </a:pPr>
            <a:endParaRPr sz="1430">
              <a:latin typeface="Lexend Light"/>
              <a:ea typeface="Lexend Light"/>
              <a:cs typeface="Lexend Light"/>
              <a:sym typeface="Lexend Light"/>
            </a:endParaRPr>
          </a:p>
        </p:txBody>
      </p:sp>
      <p:sp>
        <p:nvSpPr>
          <p:cNvPr id="91" name="Google Shape;91;p1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92" name="Google Shape;92;p14"/>
          <p:cNvGrpSpPr/>
          <p:nvPr/>
        </p:nvGrpSpPr>
        <p:grpSpPr>
          <a:xfrm>
            <a:off x="0" y="4650300"/>
            <a:ext cx="9144000" cy="493200"/>
            <a:chOff x="0" y="4650300"/>
            <a:chExt cx="9144000" cy="493200"/>
          </a:xfrm>
        </p:grpSpPr>
        <p:sp>
          <p:nvSpPr>
            <p:cNvPr id="93" name="Google Shape;93;p14"/>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4" name="Google Shape;94;p14"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95" name="Google Shape;95;p14"/>
          <p:cNvSpPr txBox="1"/>
          <p:nvPr/>
        </p:nvSpPr>
        <p:spPr>
          <a:xfrm>
            <a:off x="0" y="4650300"/>
            <a:ext cx="1779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000">
                <a:solidFill>
                  <a:schemeClr val="lt1"/>
                </a:solidFill>
                <a:latin typeface="Lexend Light"/>
                <a:ea typeface="Lexend Light"/>
                <a:cs typeface="Lexend Light"/>
                <a:sym typeface="Lexend Light"/>
              </a:rPr>
              <a:t>Planera</a:t>
            </a:r>
            <a:endParaRPr sz="200"/>
          </a:p>
        </p:txBody>
      </p:sp>
      <p:pic>
        <p:nvPicPr>
          <p:cNvPr id="96" name="Google Shape;96;p14"/>
          <p:cNvPicPr preferRelativeResize="0"/>
          <p:nvPr/>
        </p:nvPicPr>
        <p:blipFill>
          <a:blip r:embed="rId4">
            <a:alphaModFix/>
          </a:blip>
          <a:stretch>
            <a:fillRect/>
          </a:stretch>
        </p:blipFill>
        <p:spPr>
          <a:xfrm>
            <a:off x="6859675" y="1144500"/>
            <a:ext cx="1436600" cy="1436600"/>
          </a:xfrm>
          <a:prstGeom prst="rect">
            <a:avLst/>
          </a:prstGeom>
          <a:noFill/>
          <a:ln>
            <a:noFill/>
          </a:ln>
        </p:spPr>
      </p:pic>
      <p:pic>
        <p:nvPicPr>
          <p:cNvPr id="97" name="Google Shape;97;p14" title="checklist-green.png"/>
          <p:cNvPicPr preferRelativeResize="0"/>
          <p:nvPr/>
        </p:nvPicPr>
        <p:blipFill>
          <a:blip r:embed="rId5">
            <a:alphaModFix/>
          </a:blip>
          <a:stretch>
            <a:fillRect/>
          </a:stretch>
        </p:blipFill>
        <p:spPr>
          <a:xfrm rot="754952">
            <a:off x="7324200" y="1896900"/>
            <a:ext cx="1620800" cy="162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10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10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10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1000"/>
                                        <p:tgtEl>
                                          <p:spTgt spid="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5" end="5"/>
                                            </p:txEl>
                                          </p:spTgt>
                                        </p:tgtEl>
                                        <p:attrNameLst>
                                          <p:attrName>style.visibility</p:attrName>
                                        </p:attrNameLst>
                                      </p:cBhvr>
                                      <p:to>
                                        <p:strVal val="visible"/>
                                      </p:to>
                                    </p:set>
                                    <p:animEffect transition="in" filter="fade">
                                      <p:cBhvr>
                                        <p:cTn id="32" dur="1000"/>
                                        <p:tgtEl>
                                          <p:spTgt spid="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3"/>
          <p:cNvPicPr preferRelativeResize="0"/>
          <p:nvPr/>
        </p:nvPicPr>
        <p:blipFill rotWithShape="1">
          <a:blip r:embed="rId3">
            <a:alphaModFix/>
          </a:blip>
          <a:srcRect l="30738"/>
          <a:stretch/>
        </p:blipFill>
        <p:spPr>
          <a:xfrm>
            <a:off x="2209399" y="2371875"/>
            <a:ext cx="4404450" cy="1509325"/>
          </a:xfrm>
          <a:prstGeom prst="rect">
            <a:avLst/>
          </a:prstGeom>
          <a:noFill/>
          <a:ln>
            <a:noFill/>
          </a:ln>
        </p:spPr>
      </p:pic>
      <p:pic>
        <p:nvPicPr>
          <p:cNvPr id="225" name="Google Shape;225;p23"/>
          <p:cNvPicPr preferRelativeResize="0"/>
          <p:nvPr/>
        </p:nvPicPr>
        <p:blipFill>
          <a:blip r:embed="rId4">
            <a:alphaModFix/>
          </a:blip>
          <a:stretch>
            <a:fillRect/>
          </a:stretch>
        </p:blipFill>
        <p:spPr>
          <a:xfrm>
            <a:off x="1506200" y="1248075"/>
            <a:ext cx="5754697" cy="1003725"/>
          </a:xfrm>
          <a:prstGeom prst="rect">
            <a:avLst/>
          </a:prstGeom>
          <a:noFill/>
          <a:ln>
            <a:noFill/>
          </a:ln>
        </p:spPr>
      </p:pic>
      <p:sp>
        <p:nvSpPr>
          <p:cNvPr id="226" name="Google Shape;226;p23"/>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27" name="Google Shape;227;p23"/>
          <p:cNvGrpSpPr/>
          <p:nvPr/>
        </p:nvGrpSpPr>
        <p:grpSpPr>
          <a:xfrm>
            <a:off x="0" y="4650300"/>
            <a:ext cx="9144000" cy="493200"/>
            <a:chOff x="0" y="4650300"/>
            <a:chExt cx="9144000" cy="493200"/>
          </a:xfrm>
        </p:grpSpPr>
        <p:sp>
          <p:nvSpPr>
            <p:cNvPr id="228" name="Google Shape;228;p23"/>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29" name="Google Shape;229;p23" title="AVM_NY_logo_ vit Liggande.png"/>
            <p:cNvPicPr preferRelativeResize="0"/>
            <p:nvPr/>
          </p:nvPicPr>
          <p:blipFill>
            <a:blip r:embed="rId5">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230" name="Google Shape;230;p23"/>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
        <p:nvSpPr>
          <p:cNvPr id="231" name="Google Shape;231;p23"/>
          <p:cNvSpPr/>
          <p:nvPr/>
        </p:nvSpPr>
        <p:spPr>
          <a:xfrm rot="351">
            <a:off x="433000" y="337775"/>
            <a:ext cx="58731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232" name="Google Shape;232;p23"/>
          <p:cNvSpPr txBox="1"/>
          <p:nvPr/>
        </p:nvSpPr>
        <p:spPr>
          <a:xfrm>
            <a:off x="433000" y="367375"/>
            <a:ext cx="5918400" cy="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2800">
                <a:solidFill>
                  <a:schemeClr val="lt1"/>
                </a:solidFill>
                <a:latin typeface="Lexend Light"/>
                <a:ea typeface="Lexend Light"/>
                <a:cs typeface="Lexend Light"/>
                <a:sym typeface="Lexend Light"/>
              </a:rPr>
              <a:t>Checklista - Microsoft word online</a:t>
            </a:r>
            <a:endParaRPr sz="2800">
              <a:solidFill>
                <a:schemeClr val="lt1"/>
              </a:solidFill>
              <a:latin typeface="Lexend Light"/>
              <a:ea typeface="Lexend Light"/>
              <a:cs typeface="Lexend Light"/>
              <a:sym typeface="Lexend Light"/>
            </a:endParaRPr>
          </a:p>
        </p:txBody>
      </p:sp>
      <p:grpSp>
        <p:nvGrpSpPr>
          <p:cNvPr id="233" name="Google Shape;233;p23"/>
          <p:cNvGrpSpPr/>
          <p:nvPr/>
        </p:nvGrpSpPr>
        <p:grpSpPr>
          <a:xfrm>
            <a:off x="2783038" y="1147438"/>
            <a:ext cx="2757000" cy="1032038"/>
            <a:chOff x="-1031550" y="2350288"/>
            <a:chExt cx="2757000" cy="1032038"/>
          </a:xfrm>
        </p:grpSpPr>
        <p:sp>
          <p:nvSpPr>
            <p:cNvPr id="234" name="Google Shape;234;p23"/>
            <p:cNvSpPr/>
            <p:nvPr/>
          </p:nvSpPr>
          <p:spPr>
            <a:xfrm>
              <a:off x="-795150" y="2642225"/>
              <a:ext cx="2520600" cy="7401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sz="1100">
                  <a:solidFill>
                    <a:srgbClr val="FFFFFF"/>
                  </a:solidFill>
                  <a:latin typeface="Lexend Light"/>
                  <a:ea typeface="Lexend Light"/>
                  <a:cs typeface="Lexend Light"/>
                  <a:sym typeface="Lexend Light"/>
                </a:rPr>
                <a:t>I gruppen </a:t>
              </a:r>
              <a:r>
                <a:rPr lang="sv-SE" sz="1100" b="1">
                  <a:solidFill>
                    <a:srgbClr val="FFFFFF"/>
                  </a:solidFill>
                  <a:latin typeface="Lexend"/>
                  <a:ea typeface="Lexend"/>
                  <a:cs typeface="Lexend"/>
                  <a:sym typeface="Lexend"/>
                </a:rPr>
                <a:t>Stycke</a:t>
              </a:r>
              <a:r>
                <a:rPr lang="sv-SE" sz="1100">
                  <a:solidFill>
                    <a:srgbClr val="FFFFFF"/>
                  </a:solidFill>
                  <a:latin typeface="Lexend Light"/>
                  <a:ea typeface="Lexend Light"/>
                  <a:cs typeface="Lexend Light"/>
                  <a:sym typeface="Lexend Light"/>
                </a:rPr>
                <a:t>”Välj knappen </a:t>
              </a:r>
              <a:r>
                <a:rPr lang="sv-SE" sz="1100" b="1">
                  <a:solidFill>
                    <a:srgbClr val="FFFFFF"/>
                  </a:solidFill>
                  <a:latin typeface="Lexend"/>
                  <a:ea typeface="Lexend"/>
                  <a:cs typeface="Lexend"/>
                  <a:sym typeface="Lexend"/>
                </a:rPr>
                <a:t>Checklista</a:t>
              </a:r>
              <a:endParaRPr sz="1100" b="1">
                <a:solidFill>
                  <a:srgbClr val="FFFFFF"/>
                </a:solidFill>
                <a:latin typeface="Lexend"/>
                <a:ea typeface="Lexend"/>
                <a:cs typeface="Lexend"/>
                <a:sym typeface="Lexend"/>
              </a:endParaRPr>
            </a:p>
          </p:txBody>
        </p:sp>
        <p:sp>
          <p:nvSpPr>
            <p:cNvPr id="235" name="Google Shape;235;p23"/>
            <p:cNvSpPr/>
            <p:nvPr/>
          </p:nvSpPr>
          <p:spPr>
            <a:xfrm>
              <a:off x="-1031550" y="2350288"/>
              <a:ext cx="4932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1.</a:t>
              </a:r>
              <a:endParaRPr>
                <a:solidFill>
                  <a:srgbClr val="FFFFFF"/>
                </a:solidFill>
                <a:latin typeface="Lexend Light"/>
                <a:ea typeface="Lexend Light"/>
                <a:cs typeface="Lexend Light"/>
                <a:sym typeface="Lexend Light"/>
              </a:endParaRPr>
            </a:p>
          </p:txBody>
        </p:sp>
      </p:grpSp>
      <p:grpSp>
        <p:nvGrpSpPr>
          <p:cNvPr id="236" name="Google Shape;236;p23"/>
          <p:cNvGrpSpPr/>
          <p:nvPr/>
        </p:nvGrpSpPr>
        <p:grpSpPr>
          <a:xfrm>
            <a:off x="1319895" y="3051322"/>
            <a:ext cx="2187634" cy="1000164"/>
            <a:chOff x="-1056725" y="2435838"/>
            <a:chExt cx="2782188" cy="1271988"/>
          </a:xfrm>
        </p:grpSpPr>
        <p:sp>
          <p:nvSpPr>
            <p:cNvPr id="237" name="Google Shape;237;p23"/>
            <p:cNvSpPr/>
            <p:nvPr/>
          </p:nvSpPr>
          <p:spPr>
            <a:xfrm>
              <a:off x="-795137" y="2642225"/>
              <a:ext cx="2520600" cy="1065600"/>
            </a:xfrm>
            <a:prstGeom prst="rightArrowCallout">
              <a:avLst>
                <a:gd name="adj1" fmla="val 25000"/>
                <a:gd name="adj2" fmla="val 25000"/>
                <a:gd name="adj3" fmla="val 25000"/>
                <a:gd name="adj4" fmla="val 64977"/>
              </a:avLst>
            </a:prstGeom>
            <a:solidFill>
              <a:srgbClr val="E13288"/>
            </a:solidFill>
            <a:ln w="7500" cap="flat" cmpd="sng">
              <a:solidFill>
                <a:srgbClr val="000000"/>
              </a:solidFill>
              <a:prstDash val="solid"/>
              <a:round/>
              <a:headEnd type="none" w="sm" len="sm"/>
              <a:tailEnd type="none" w="sm" len="sm"/>
            </a:ln>
            <a:effectLst>
              <a:outerShdw blurRad="44935" dist="14978" dir="5400000" algn="bl" rotWithShape="0">
                <a:srgbClr val="000000">
                  <a:alpha val="50000"/>
                </a:srgbClr>
              </a:outerShdw>
            </a:effectLst>
          </p:spPr>
          <p:txBody>
            <a:bodyPr spcFirstLastPara="1" wrap="square" lIns="71875" tIns="71875" rIns="71875" bIns="71875" anchor="ctr" anchorCtr="0">
              <a:noAutofit/>
            </a:bodyPr>
            <a:lstStyle/>
            <a:p>
              <a:pPr marL="0" lvl="0" indent="0" algn="ctr" rtl="0">
                <a:spcBef>
                  <a:spcPts val="0"/>
                </a:spcBef>
                <a:spcAft>
                  <a:spcPts val="0"/>
                </a:spcAft>
                <a:buNone/>
              </a:pPr>
              <a:r>
                <a:rPr lang="sv-SE" sz="1100">
                  <a:solidFill>
                    <a:srgbClr val="FFFFFF"/>
                  </a:solidFill>
                  <a:latin typeface="Lexend Light"/>
                  <a:ea typeface="Lexend Light"/>
                  <a:cs typeface="Lexend Light"/>
                  <a:sym typeface="Lexend Light"/>
                </a:rPr>
                <a:t>Skriv din checklista.</a:t>
              </a:r>
              <a:endParaRPr sz="1100" b="1">
                <a:solidFill>
                  <a:srgbClr val="FFFFFF"/>
                </a:solidFill>
                <a:latin typeface="Lexend"/>
                <a:ea typeface="Lexend"/>
                <a:cs typeface="Lexend"/>
                <a:sym typeface="Lexend"/>
              </a:endParaRPr>
            </a:p>
          </p:txBody>
        </p:sp>
        <p:sp>
          <p:nvSpPr>
            <p:cNvPr id="238" name="Google Shape;238;p23"/>
            <p:cNvSpPr/>
            <p:nvPr/>
          </p:nvSpPr>
          <p:spPr>
            <a:xfrm>
              <a:off x="-1056725" y="2435838"/>
              <a:ext cx="493200" cy="493200"/>
            </a:xfrm>
            <a:prstGeom prst="ellipse">
              <a:avLst/>
            </a:prstGeom>
            <a:solidFill>
              <a:srgbClr val="4A4E9B"/>
            </a:solidFill>
            <a:ln w="7500" cap="flat" cmpd="sng">
              <a:solidFill>
                <a:srgbClr val="000000"/>
              </a:solidFill>
              <a:prstDash val="solid"/>
              <a:round/>
              <a:headEnd type="none" w="sm" len="sm"/>
              <a:tailEnd type="none" w="sm" len="sm"/>
            </a:ln>
            <a:effectLst>
              <a:outerShdw blurRad="44935" dist="14978" dir="5400000" algn="bl" rotWithShape="0">
                <a:srgbClr val="000000">
                  <a:alpha val="50000"/>
                </a:srgbClr>
              </a:outerShdw>
            </a:effectLst>
          </p:spPr>
          <p:txBody>
            <a:bodyPr spcFirstLastPara="1" wrap="square" lIns="71875" tIns="71875" rIns="71875" bIns="71875" anchor="ctr" anchorCtr="0">
              <a:noAutofit/>
            </a:bodyPr>
            <a:lstStyle/>
            <a:p>
              <a:pPr marL="0" lvl="0" indent="0" algn="ctr" rtl="0">
                <a:spcBef>
                  <a:spcPts val="0"/>
                </a:spcBef>
                <a:spcAft>
                  <a:spcPts val="0"/>
                </a:spcAft>
                <a:buNone/>
              </a:pPr>
              <a:r>
                <a:rPr lang="sv-SE" sz="1100">
                  <a:solidFill>
                    <a:srgbClr val="FFFFFF"/>
                  </a:solidFill>
                  <a:latin typeface="Lexend Light"/>
                  <a:ea typeface="Lexend Light"/>
                  <a:cs typeface="Lexend Light"/>
                  <a:sym typeface="Lexend Light"/>
                </a:rPr>
                <a:t>2.</a:t>
              </a:r>
              <a:endParaRPr sz="1100">
                <a:solidFill>
                  <a:srgbClr val="FFFFFF"/>
                </a:solidFill>
                <a:latin typeface="Lexend Light"/>
                <a:ea typeface="Lexend Light"/>
                <a:cs typeface="Lexend Light"/>
                <a:sym typeface="Lexend Light"/>
              </a:endParaRPr>
            </a:p>
          </p:txBody>
        </p:sp>
      </p:grpSp>
      <p:grpSp>
        <p:nvGrpSpPr>
          <p:cNvPr id="239" name="Google Shape;239;p23"/>
          <p:cNvGrpSpPr/>
          <p:nvPr/>
        </p:nvGrpSpPr>
        <p:grpSpPr>
          <a:xfrm>
            <a:off x="4705400" y="3027525"/>
            <a:ext cx="3039700" cy="1003725"/>
            <a:chOff x="6799025" y="2798150"/>
            <a:chExt cx="3039700" cy="1003725"/>
          </a:xfrm>
        </p:grpSpPr>
        <p:sp>
          <p:nvSpPr>
            <p:cNvPr id="240" name="Google Shape;240;p23"/>
            <p:cNvSpPr/>
            <p:nvPr/>
          </p:nvSpPr>
          <p:spPr>
            <a:xfrm>
              <a:off x="6799025" y="3079175"/>
              <a:ext cx="2782200" cy="722700"/>
            </a:xfrm>
            <a:prstGeom prst="lef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sz="1100">
                  <a:solidFill>
                    <a:srgbClr val="FFFFFF"/>
                  </a:solidFill>
                  <a:latin typeface="Lexend Light"/>
                  <a:ea typeface="Lexend Light"/>
                  <a:cs typeface="Lexend Light"/>
                  <a:sym typeface="Lexend Light"/>
                </a:rPr>
                <a:t>När en uppgift är klar - klicka på checkboxen för att bocka av den.</a:t>
              </a:r>
              <a:endParaRPr sz="1100">
                <a:solidFill>
                  <a:srgbClr val="FFFFFF"/>
                </a:solidFill>
                <a:latin typeface="Lexend Light"/>
                <a:ea typeface="Lexend Light"/>
                <a:cs typeface="Lexend Light"/>
                <a:sym typeface="Lexend Light"/>
              </a:endParaRPr>
            </a:p>
          </p:txBody>
        </p:sp>
        <p:sp>
          <p:nvSpPr>
            <p:cNvPr id="241" name="Google Shape;241;p23"/>
            <p:cNvSpPr/>
            <p:nvPr/>
          </p:nvSpPr>
          <p:spPr>
            <a:xfrm>
              <a:off x="9340125" y="2798150"/>
              <a:ext cx="4986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3.</a:t>
              </a:r>
              <a:endParaRPr>
                <a:solidFill>
                  <a:srgbClr val="FFFFFF"/>
                </a:solidFill>
                <a:latin typeface="Lexend Light"/>
                <a:ea typeface="Lexend Light"/>
                <a:cs typeface="Lexend Light"/>
                <a:sym typeface="Lexend Light"/>
              </a:endParaRPr>
            </a:p>
          </p:txBody>
        </p:sp>
      </p:grpSp>
      <p:sp>
        <p:nvSpPr>
          <p:cNvPr id="242" name="Google Shape;242;p23"/>
          <p:cNvSpPr txBox="1"/>
          <p:nvPr/>
        </p:nvSpPr>
        <p:spPr>
          <a:xfrm>
            <a:off x="3870225" y="4727250"/>
            <a:ext cx="404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000">
                <a:solidFill>
                  <a:schemeClr val="dk1"/>
                </a:solidFill>
                <a:latin typeface="Lexend"/>
                <a:ea typeface="Lexend"/>
                <a:cs typeface="Lexend"/>
                <a:sym typeface="Lexend"/>
              </a:rPr>
              <a:t>Länk till manual  för </a:t>
            </a:r>
            <a:r>
              <a:rPr lang="sv-SE" sz="1000" u="sng">
                <a:solidFill>
                  <a:schemeClr val="hlink"/>
                </a:solidFill>
                <a:latin typeface="Lexend"/>
                <a:ea typeface="Lexend"/>
                <a:cs typeface="Lexend"/>
                <a:sym typeface="Lexend"/>
                <a:hlinkClick r:id="rId6"/>
              </a:rPr>
              <a:t>checklista i Microsoft word online</a:t>
            </a:r>
            <a:endParaRPr sz="10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39"/>
                                        </p:tgtEl>
                                        <p:attrNameLst>
                                          <p:attrName>style.visibility</p:attrName>
                                        </p:attrNameLst>
                                      </p:cBhvr>
                                      <p:to>
                                        <p:strVal val="visible"/>
                                      </p:to>
                                    </p:set>
                                    <p:animEffect transition="in" filter="fade">
                                      <p:cBhvr>
                                        <p:cTn id="16"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4"/>
          <p:cNvPicPr preferRelativeResize="0"/>
          <p:nvPr/>
        </p:nvPicPr>
        <p:blipFill>
          <a:blip r:embed="rId3">
            <a:alphaModFix/>
          </a:blip>
          <a:stretch>
            <a:fillRect/>
          </a:stretch>
        </p:blipFill>
        <p:spPr>
          <a:xfrm>
            <a:off x="2504238" y="1356300"/>
            <a:ext cx="3943925" cy="3005425"/>
          </a:xfrm>
          <a:prstGeom prst="rect">
            <a:avLst/>
          </a:prstGeom>
          <a:noFill/>
          <a:ln>
            <a:noFill/>
          </a:ln>
        </p:spPr>
      </p:pic>
      <p:sp>
        <p:nvSpPr>
          <p:cNvPr id="248" name="Google Shape;248;p2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49" name="Google Shape;249;p24"/>
          <p:cNvGrpSpPr/>
          <p:nvPr/>
        </p:nvGrpSpPr>
        <p:grpSpPr>
          <a:xfrm>
            <a:off x="0" y="4650300"/>
            <a:ext cx="9144000" cy="493200"/>
            <a:chOff x="0" y="4650300"/>
            <a:chExt cx="9144000" cy="493200"/>
          </a:xfrm>
        </p:grpSpPr>
        <p:sp>
          <p:nvSpPr>
            <p:cNvPr id="250" name="Google Shape;250;p24"/>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51" name="Google Shape;251;p24" title="AVM_NY_logo_ vit Liggande.png"/>
            <p:cNvPicPr preferRelativeResize="0"/>
            <p:nvPr/>
          </p:nvPicPr>
          <p:blipFill>
            <a:blip r:embed="rId4">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252" name="Google Shape;252;p24"/>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
        <p:nvSpPr>
          <p:cNvPr id="253" name="Google Shape;253;p24"/>
          <p:cNvSpPr/>
          <p:nvPr/>
        </p:nvSpPr>
        <p:spPr>
          <a:xfrm rot="351">
            <a:off x="433000" y="337775"/>
            <a:ext cx="58731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254" name="Google Shape;254;p24"/>
          <p:cNvSpPr txBox="1"/>
          <p:nvPr/>
        </p:nvSpPr>
        <p:spPr>
          <a:xfrm>
            <a:off x="433000" y="367375"/>
            <a:ext cx="5918400" cy="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2800">
                <a:solidFill>
                  <a:schemeClr val="lt1"/>
                </a:solidFill>
                <a:latin typeface="Lexend Light"/>
                <a:ea typeface="Lexend Light"/>
                <a:cs typeface="Lexend Light"/>
                <a:sym typeface="Lexend Light"/>
              </a:rPr>
              <a:t>Checklista - Microsoft todo</a:t>
            </a:r>
            <a:endParaRPr sz="2800">
              <a:solidFill>
                <a:schemeClr val="lt1"/>
              </a:solidFill>
              <a:latin typeface="Lexend Light"/>
              <a:ea typeface="Lexend Light"/>
              <a:cs typeface="Lexend Light"/>
              <a:sym typeface="Lexend Light"/>
            </a:endParaRPr>
          </a:p>
        </p:txBody>
      </p:sp>
      <p:grpSp>
        <p:nvGrpSpPr>
          <p:cNvPr id="255" name="Google Shape;255;p24"/>
          <p:cNvGrpSpPr/>
          <p:nvPr/>
        </p:nvGrpSpPr>
        <p:grpSpPr>
          <a:xfrm>
            <a:off x="1519813" y="1845913"/>
            <a:ext cx="2751975" cy="1031913"/>
            <a:chOff x="-2757800" y="3150463"/>
            <a:chExt cx="2751975" cy="1031913"/>
          </a:xfrm>
        </p:grpSpPr>
        <p:sp>
          <p:nvSpPr>
            <p:cNvPr id="256" name="Google Shape;256;p24"/>
            <p:cNvSpPr/>
            <p:nvPr/>
          </p:nvSpPr>
          <p:spPr>
            <a:xfrm>
              <a:off x="-2526425" y="3442275"/>
              <a:ext cx="2520600" cy="7401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SE" sz="1100" dirty="0">
                  <a:solidFill>
                    <a:srgbClr val="FFFFFF"/>
                  </a:solidFill>
                  <a:latin typeface="Lexend Light"/>
                  <a:ea typeface="Lexend Light"/>
                  <a:cs typeface="Lexend Light"/>
                  <a:sym typeface="Lexend Light"/>
                </a:rPr>
                <a:t>Ge listan ett namn och tryck </a:t>
              </a:r>
              <a:r>
                <a:rPr lang="sv-SE" sz="1100" b="1" dirty="0" err="1">
                  <a:solidFill>
                    <a:srgbClr val="FFFFFF"/>
                  </a:solidFill>
                  <a:latin typeface="Lexend"/>
                  <a:ea typeface="Lexend"/>
                  <a:cs typeface="Lexend"/>
                  <a:sym typeface="Lexend"/>
                </a:rPr>
                <a:t>Enter</a:t>
              </a:r>
              <a:endParaRPr sz="1100" b="1" dirty="0">
                <a:solidFill>
                  <a:srgbClr val="FFFFFF"/>
                </a:solidFill>
                <a:latin typeface="Lexend"/>
                <a:ea typeface="Lexend"/>
                <a:cs typeface="Lexend"/>
                <a:sym typeface="Lexend"/>
              </a:endParaRPr>
            </a:p>
          </p:txBody>
        </p:sp>
        <p:sp>
          <p:nvSpPr>
            <p:cNvPr id="257" name="Google Shape;257;p24"/>
            <p:cNvSpPr/>
            <p:nvPr/>
          </p:nvSpPr>
          <p:spPr>
            <a:xfrm>
              <a:off x="-2757800" y="3150463"/>
              <a:ext cx="4932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2.</a:t>
              </a:r>
              <a:endParaRPr>
                <a:solidFill>
                  <a:srgbClr val="FFFFFF"/>
                </a:solidFill>
                <a:latin typeface="Lexend Light"/>
                <a:ea typeface="Lexend Light"/>
                <a:cs typeface="Lexend Light"/>
                <a:sym typeface="Lexend Light"/>
              </a:endParaRPr>
            </a:p>
          </p:txBody>
        </p:sp>
      </p:grpSp>
      <p:grpSp>
        <p:nvGrpSpPr>
          <p:cNvPr id="258" name="Google Shape;258;p24"/>
          <p:cNvGrpSpPr/>
          <p:nvPr/>
        </p:nvGrpSpPr>
        <p:grpSpPr>
          <a:xfrm>
            <a:off x="382541" y="3709176"/>
            <a:ext cx="2121702" cy="868969"/>
            <a:chOff x="-767702" y="2583676"/>
            <a:chExt cx="2492894" cy="1020995"/>
          </a:xfrm>
        </p:grpSpPr>
        <p:sp>
          <p:nvSpPr>
            <p:cNvPr id="259" name="Google Shape;259;p24"/>
            <p:cNvSpPr/>
            <p:nvPr/>
          </p:nvSpPr>
          <p:spPr>
            <a:xfrm>
              <a:off x="-610308" y="2755070"/>
              <a:ext cx="2335500" cy="849600"/>
            </a:xfrm>
            <a:prstGeom prst="rightArrowCallout">
              <a:avLst>
                <a:gd name="adj1" fmla="val 25000"/>
                <a:gd name="adj2" fmla="val 25000"/>
                <a:gd name="adj3" fmla="val 25000"/>
                <a:gd name="adj4" fmla="val 64977"/>
              </a:avLst>
            </a:prstGeom>
            <a:solidFill>
              <a:srgbClr val="E13288"/>
            </a:solidFill>
            <a:ln w="8100" cap="flat" cmpd="sng">
              <a:solidFill>
                <a:srgbClr val="000000"/>
              </a:solidFill>
              <a:prstDash val="solid"/>
              <a:round/>
              <a:headEnd type="none" w="sm" len="sm"/>
              <a:tailEnd type="none" w="sm" len="sm"/>
            </a:ln>
            <a:effectLst>
              <a:outerShdw blurRad="48640" dist="16213" dir="5400000" algn="bl" rotWithShape="0">
                <a:srgbClr val="000000">
                  <a:alpha val="50000"/>
                </a:srgbClr>
              </a:outerShdw>
            </a:effectLst>
          </p:spPr>
          <p:txBody>
            <a:bodyPr spcFirstLastPara="1" wrap="square" lIns="77800" tIns="77800" rIns="77800" bIns="77800" anchor="ctr" anchorCtr="0">
              <a:noAutofit/>
            </a:bodyPr>
            <a:lstStyle/>
            <a:p>
              <a:pPr marL="0" lvl="0" indent="0" algn="ctr" rtl="0">
                <a:spcBef>
                  <a:spcPts val="0"/>
                </a:spcBef>
                <a:spcAft>
                  <a:spcPts val="0"/>
                </a:spcAft>
                <a:buNone/>
              </a:pPr>
              <a:r>
                <a:rPr lang="sv-SE" sz="936" dirty="0">
                  <a:solidFill>
                    <a:srgbClr val="FFFFFF"/>
                  </a:solidFill>
                  <a:latin typeface="Lexend Light"/>
                  <a:ea typeface="Lexend Light"/>
                  <a:cs typeface="Lexend Light"/>
                  <a:sym typeface="Lexend Light"/>
                </a:rPr>
                <a:t>Skapa en </a:t>
              </a:r>
              <a:r>
                <a:rPr lang="sv-SE" sz="936" b="1" dirty="0">
                  <a:solidFill>
                    <a:srgbClr val="FFFFFF"/>
                  </a:solidFill>
                  <a:latin typeface="Lexend"/>
                  <a:ea typeface="Lexend"/>
                  <a:cs typeface="Lexend"/>
                  <a:sym typeface="Lexend"/>
                </a:rPr>
                <a:t>Ny lista</a:t>
              </a:r>
              <a:endParaRPr sz="936" b="1" dirty="0">
                <a:solidFill>
                  <a:srgbClr val="FFFFFF"/>
                </a:solidFill>
                <a:latin typeface="Lexend"/>
                <a:ea typeface="Lexend"/>
                <a:cs typeface="Lexend"/>
                <a:sym typeface="Lexend"/>
              </a:endParaRPr>
            </a:p>
          </p:txBody>
        </p:sp>
        <p:sp>
          <p:nvSpPr>
            <p:cNvPr id="260" name="Google Shape;260;p24"/>
            <p:cNvSpPr/>
            <p:nvPr/>
          </p:nvSpPr>
          <p:spPr>
            <a:xfrm>
              <a:off x="-767702" y="2583676"/>
              <a:ext cx="493200" cy="493200"/>
            </a:xfrm>
            <a:prstGeom prst="ellipse">
              <a:avLst/>
            </a:prstGeom>
            <a:solidFill>
              <a:srgbClr val="4A4E9B"/>
            </a:solidFill>
            <a:ln w="8100" cap="flat" cmpd="sng">
              <a:solidFill>
                <a:srgbClr val="000000"/>
              </a:solidFill>
              <a:prstDash val="solid"/>
              <a:round/>
              <a:headEnd type="none" w="sm" len="sm"/>
              <a:tailEnd type="none" w="sm" len="sm"/>
            </a:ln>
            <a:effectLst>
              <a:outerShdw blurRad="48640" dist="16213" dir="5400000" algn="bl" rotWithShape="0">
                <a:srgbClr val="000000">
                  <a:alpha val="50000"/>
                </a:srgbClr>
              </a:outerShdw>
            </a:effectLst>
          </p:spPr>
          <p:txBody>
            <a:bodyPr spcFirstLastPara="1" wrap="square" lIns="77800" tIns="77800" rIns="77800" bIns="77800" anchor="ctr" anchorCtr="0">
              <a:noAutofit/>
            </a:bodyPr>
            <a:lstStyle/>
            <a:p>
              <a:pPr marL="0" lvl="0" indent="0" algn="ctr" rtl="0">
                <a:spcBef>
                  <a:spcPts val="0"/>
                </a:spcBef>
                <a:spcAft>
                  <a:spcPts val="0"/>
                </a:spcAft>
                <a:buNone/>
              </a:pPr>
              <a:r>
                <a:rPr lang="sv-SE" sz="1191">
                  <a:solidFill>
                    <a:srgbClr val="FFFFFF"/>
                  </a:solidFill>
                  <a:latin typeface="Lexend Light"/>
                  <a:ea typeface="Lexend Light"/>
                  <a:cs typeface="Lexend Light"/>
                  <a:sym typeface="Lexend Light"/>
                </a:rPr>
                <a:t>1.</a:t>
              </a:r>
              <a:endParaRPr sz="1191">
                <a:solidFill>
                  <a:srgbClr val="FFFFFF"/>
                </a:solidFill>
                <a:latin typeface="Lexend Light"/>
                <a:ea typeface="Lexend Light"/>
                <a:cs typeface="Lexend Light"/>
                <a:sym typeface="Lexend Light"/>
              </a:endParaRPr>
            </a:p>
          </p:txBody>
        </p:sp>
      </p:grpSp>
      <p:grpSp>
        <p:nvGrpSpPr>
          <p:cNvPr id="261" name="Google Shape;261;p24"/>
          <p:cNvGrpSpPr/>
          <p:nvPr/>
        </p:nvGrpSpPr>
        <p:grpSpPr>
          <a:xfrm>
            <a:off x="5717375" y="1929250"/>
            <a:ext cx="2660275" cy="778350"/>
            <a:chOff x="6436650" y="3070350"/>
            <a:chExt cx="2660275" cy="778350"/>
          </a:xfrm>
        </p:grpSpPr>
        <p:sp>
          <p:nvSpPr>
            <p:cNvPr id="262" name="Google Shape;262;p24"/>
            <p:cNvSpPr/>
            <p:nvPr/>
          </p:nvSpPr>
          <p:spPr>
            <a:xfrm>
              <a:off x="6436650" y="3070350"/>
              <a:ext cx="2332200" cy="570300"/>
            </a:xfrm>
            <a:prstGeom prst="lef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sz="1100" b="1">
                  <a:solidFill>
                    <a:srgbClr val="FFFFFF"/>
                  </a:solidFill>
                  <a:latin typeface="Lexend"/>
                  <a:ea typeface="Lexend"/>
                  <a:cs typeface="Lexend"/>
                  <a:sym typeface="Lexend"/>
                </a:rPr>
                <a:t>Lägg till uppgift</a:t>
              </a:r>
              <a:r>
                <a:rPr lang="sv-SE" sz="1100">
                  <a:solidFill>
                    <a:srgbClr val="FFFFFF"/>
                  </a:solidFill>
                  <a:latin typeface="Lexend Light"/>
                  <a:ea typeface="Lexend Light"/>
                  <a:cs typeface="Lexend Light"/>
                  <a:sym typeface="Lexend Light"/>
                </a:rPr>
                <a:t> i din lista och tryck “</a:t>
              </a:r>
              <a:r>
                <a:rPr lang="sv-SE" sz="1100" b="1">
                  <a:solidFill>
                    <a:srgbClr val="FFFFFF"/>
                  </a:solidFill>
                  <a:latin typeface="Lexend"/>
                  <a:ea typeface="Lexend"/>
                  <a:cs typeface="Lexend"/>
                  <a:sym typeface="Lexend"/>
                </a:rPr>
                <a:t>Enter</a:t>
              </a:r>
              <a:r>
                <a:rPr lang="sv-SE" sz="1100">
                  <a:solidFill>
                    <a:srgbClr val="FFFFFF"/>
                  </a:solidFill>
                  <a:latin typeface="Lexend Light"/>
                  <a:ea typeface="Lexend Light"/>
                  <a:cs typeface="Lexend Light"/>
                  <a:sym typeface="Lexend Light"/>
                </a:rPr>
                <a:t>”</a:t>
              </a:r>
              <a:endParaRPr sz="1100">
                <a:solidFill>
                  <a:srgbClr val="FFFFFF"/>
                </a:solidFill>
                <a:latin typeface="Lexend Light"/>
                <a:ea typeface="Lexend Light"/>
                <a:cs typeface="Lexend Light"/>
                <a:sym typeface="Lexend Light"/>
              </a:endParaRPr>
            </a:p>
          </p:txBody>
        </p:sp>
        <p:sp>
          <p:nvSpPr>
            <p:cNvPr id="263" name="Google Shape;263;p24"/>
            <p:cNvSpPr/>
            <p:nvPr/>
          </p:nvSpPr>
          <p:spPr>
            <a:xfrm>
              <a:off x="8598325" y="3355500"/>
              <a:ext cx="4986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3.</a:t>
              </a:r>
              <a:endParaRPr>
                <a:solidFill>
                  <a:srgbClr val="FFFFFF"/>
                </a:solidFill>
                <a:latin typeface="Lexend Light"/>
                <a:ea typeface="Lexend Light"/>
                <a:cs typeface="Lexend Light"/>
                <a:sym typeface="Lexend Light"/>
              </a:endParaRPr>
            </a:p>
          </p:txBody>
        </p:sp>
      </p:grpSp>
      <p:sp>
        <p:nvSpPr>
          <p:cNvPr id="264" name="Google Shape;264;p24"/>
          <p:cNvSpPr/>
          <p:nvPr/>
        </p:nvSpPr>
        <p:spPr>
          <a:xfrm>
            <a:off x="4271800" y="2048350"/>
            <a:ext cx="1234200" cy="332100"/>
          </a:xfrm>
          <a:prstGeom prst="roundRect">
            <a:avLst>
              <a:gd name="adj" fmla="val 16667"/>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265" name="Google Shape;265;p24"/>
          <p:cNvGrpSpPr/>
          <p:nvPr/>
        </p:nvGrpSpPr>
        <p:grpSpPr>
          <a:xfrm>
            <a:off x="3522910" y="2979525"/>
            <a:ext cx="2098200" cy="1342350"/>
            <a:chOff x="5455110" y="2964000"/>
            <a:chExt cx="2098200" cy="1342350"/>
          </a:xfrm>
        </p:grpSpPr>
        <p:sp>
          <p:nvSpPr>
            <p:cNvPr id="266" name="Google Shape;266;p24"/>
            <p:cNvSpPr/>
            <p:nvPr/>
          </p:nvSpPr>
          <p:spPr>
            <a:xfrm>
              <a:off x="5455110" y="2964000"/>
              <a:ext cx="2098200" cy="1044900"/>
            </a:xfrm>
            <a:prstGeom prst="up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sv-SE" sz="1100">
                  <a:solidFill>
                    <a:srgbClr val="FFFFFF"/>
                  </a:solidFill>
                  <a:latin typeface="Lexend Light"/>
                  <a:ea typeface="Lexend Light"/>
                  <a:cs typeface="Lexend Light"/>
                  <a:sym typeface="Lexend Light"/>
                </a:rPr>
                <a:t>Klicka i </a:t>
              </a:r>
              <a:r>
                <a:rPr lang="sv-SE" sz="1100" b="1">
                  <a:solidFill>
                    <a:srgbClr val="FFFFFF"/>
                  </a:solidFill>
                  <a:latin typeface="Lexend"/>
                  <a:ea typeface="Lexend"/>
                  <a:cs typeface="Lexend"/>
                  <a:sym typeface="Lexend"/>
                </a:rPr>
                <a:t>cirkeln </a:t>
              </a:r>
              <a:r>
                <a:rPr lang="sv-SE" sz="1100">
                  <a:solidFill>
                    <a:srgbClr val="FFFFFF"/>
                  </a:solidFill>
                  <a:latin typeface="Lexend Light"/>
                  <a:ea typeface="Lexend Light"/>
                  <a:cs typeface="Lexend Light"/>
                  <a:sym typeface="Lexend Light"/>
                </a:rPr>
                <a:t>vid uppgiften för att markera att den är klar</a:t>
              </a:r>
              <a:endParaRPr>
                <a:latin typeface="Calibri"/>
                <a:ea typeface="Calibri"/>
                <a:cs typeface="Calibri"/>
                <a:sym typeface="Calibri"/>
              </a:endParaRPr>
            </a:p>
          </p:txBody>
        </p:sp>
        <p:sp>
          <p:nvSpPr>
            <p:cNvPr id="267" name="Google Shape;267;p24"/>
            <p:cNvSpPr/>
            <p:nvPr/>
          </p:nvSpPr>
          <p:spPr>
            <a:xfrm>
              <a:off x="6996625" y="3813150"/>
              <a:ext cx="5475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4.</a:t>
              </a:r>
              <a:endParaRPr>
                <a:solidFill>
                  <a:srgbClr val="FFFFFF"/>
                </a:solidFill>
                <a:latin typeface="Lexend Light"/>
                <a:ea typeface="Lexend Light"/>
                <a:cs typeface="Lexend Light"/>
                <a:sym typeface="Lexend Light"/>
              </a:endParaRPr>
            </a:p>
          </p:txBody>
        </p:sp>
      </p:grpSp>
      <p:sp>
        <p:nvSpPr>
          <p:cNvPr id="268" name="Google Shape;268;p24"/>
          <p:cNvSpPr txBox="1"/>
          <p:nvPr/>
        </p:nvSpPr>
        <p:spPr>
          <a:xfrm>
            <a:off x="3870225" y="4727250"/>
            <a:ext cx="404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000">
                <a:solidFill>
                  <a:schemeClr val="dk1"/>
                </a:solidFill>
                <a:latin typeface="Lexend"/>
                <a:ea typeface="Lexend"/>
                <a:cs typeface="Lexend"/>
                <a:sym typeface="Lexend"/>
              </a:rPr>
              <a:t>Länk till manual  för</a:t>
            </a:r>
            <a:r>
              <a:rPr lang="sv-SE" sz="1000" u="sng">
                <a:solidFill>
                  <a:schemeClr val="hlink"/>
                </a:solidFill>
                <a:latin typeface="Lexend"/>
                <a:ea typeface="Lexend"/>
                <a:cs typeface="Lexend"/>
                <a:sym typeface="Lexend"/>
                <a:hlinkClick r:id="rId5"/>
              </a:rPr>
              <a:t> checklista i Microsoft ToDo</a:t>
            </a:r>
            <a:endParaRPr sz="10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10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
                                        </p:tgtEl>
                                        <p:attrNameLst>
                                          <p:attrName>style.visibility</p:attrName>
                                        </p:attrNameLst>
                                      </p:cBhvr>
                                      <p:to>
                                        <p:strVal val="visible"/>
                                      </p:to>
                                    </p:set>
                                    <p:animEffect transition="in" filter="fade">
                                      <p:cBhvr>
                                        <p:cTn id="17" dur="1000"/>
                                        <p:tgtEl>
                                          <p:spTgt spid="261"/>
                                        </p:tgtEl>
                                      </p:cBhvr>
                                    </p:animEffect>
                                  </p:childTnLst>
                                </p:cTn>
                              </p:par>
                              <p:par>
                                <p:cTn id="18" presetID="1" presetClass="entr" presetSubtype="0" fill="hold" nodeType="withEffect">
                                  <p:stCondLst>
                                    <p:cond delay="0"/>
                                  </p:stCondLst>
                                  <p:childTnLst>
                                    <p:set>
                                      <p:cBhvr>
                                        <p:cTn id="19" dur="1" fill="hold">
                                          <p:stCondLst>
                                            <p:cond delay="0"/>
                                          </p:stCondLst>
                                        </p:cTn>
                                        <p:tgtEl>
                                          <p:spTgt spid="26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5"/>
                                        </p:tgtEl>
                                        <p:attrNameLst>
                                          <p:attrName>style.visibility</p:attrName>
                                        </p:attrNameLst>
                                      </p:cBhvr>
                                      <p:to>
                                        <p:strVal val="visible"/>
                                      </p:to>
                                    </p:set>
                                    <p:animEffect transition="in" filter="fade">
                                      <p:cBhvr>
                                        <p:cTn id="24"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p:nvPr/>
        </p:nvSpPr>
        <p:spPr>
          <a:xfrm rot="320">
            <a:off x="-583025" y="300"/>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274" name="Google Shape;274;p25"/>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Frågor</a:t>
            </a:r>
            <a:endParaRPr sz="3200">
              <a:solidFill>
                <a:schemeClr val="lt1"/>
              </a:solidFill>
              <a:latin typeface="Lexend Light"/>
              <a:ea typeface="Lexend Light"/>
              <a:cs typeface="Lexend Light"/>
              <a:sym typeface="Lexend Light"/>
            </a:endParaRPr>
          </a:p>
        </p:txBody>
      </p:sp>
      <p:sp>
        <p:nvSpPr>
          <p:cNvPr id="275" name="Google Shape;275;p2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76" name="Google Shape;276;p25"/>
          <p:cNvGrpSpPr/>
          <p:nvPr/>
        </p:nvGrpSpPr>
        <p:grpSpPr>
          <a:xfrm>
            <a:off x="0" y="4650300"/>
            <a:ext cx="9144000" cy="493200"/>
            <a:chOff x="0" y="4650300"/>
            <a:chExt cx="9144000" cy="493200"/>
          </a:xfrm>
        </p:grpSpPr>
        <p:sp>
          <p:nvSpPr>
            <p:cNvPr id="277" name="Google Shape;277;p25"/>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78" name="Google Shape;278;p2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grpSp>
        <p:nvGrpSpPr>
          <p:cNvPr id="279" name="Google Shape;279;p25"/>
          <p:cNvGrpSpPr/>
          <p:nvPr/>
        </p:nvGrpSpPr>
        <p:grpSpPr>
          <a:xfrm>
            <a:off x="1552050" y="1320275"/>
            <a:ext cx="6039900" cy="2915400"/>
            <a:chOff x="1552050" y="1320275"/>
            <a:chExt cx="6039900" cy="2915400"/>
          </a:xfrm>
        </p:grpSpPr>
        <p:sp>
          <p:nvSpPr>
            <p:cNvPr id="280" name="Google Shape;280;p25"/>
            <p:cNvSpPr/>
            <p:nvPr/>
          </p:nvSpPr>
          <p:spPr>
            <a:xfrm rot="342">
              <a:off x="1552050" y="1320575"/>
              <a:ext cx="60399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281" name="Google Shape;281;p25"/>
            <p:cNvSpPr txBox="1"/>
            <p:nvPr/>
          </p:nvSpPr>
          <p:spPr>
            <a:xfrm>
              <a:off x="1863000" y="2185325"/>
              <a:ext cx="56040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000">
                  <a:solidFill>
                    <a:schemeClr val="lt1"/>
                  </a:solidFill>
                  <a:latin typeface="Lexend"/>
                  <a:ea typeface="Lexend"/>
                  <a:cs typeface="Lexend"/>
                  <a:sym typeface="Lexend"/>
                </a:rPr>
                <a:t>Tycker du att det är lätt eller svårt att komma igång med skolarbetet? Varför?</a:t>
              </a:r>
              <a:endParaRPr sz="2000">
                <a:solidFill>
                  <a:schemeClr val="lt1"/>
                </a:solidFill>
                <a:latin typeface="Lexend"/>
                <a:ea typeface="Lexend"/>
                <a:cs typeface="Lexend"/>
                <a:sym typeface="Lexend"/>
              </a:endParaRPr>
            </a:p>
            <a:p>
              <a:pPr marL="0" lvl="0" indent="0" algn="l" rtl="0">
                <a:spcBef>
                  <a:spcPts val="0"/>
                </a:spcBef>
                <a:spcAft>
                  <a:spcPts val="0"/>
                </a:spcAft>
                <a:buNone/>
              </a:pPr>
              <a:endParaRPr sz="2500">
                <a:solidFill>
                  <a:schemeClr val="lt1"/>
                </a:solidFill>
                <a:latin typeface="Lexend"/>
                <a:ea typeface="Lexend"/>
                <a:cs typeface="Lexend"/>
                <a:sym typeface="Lexend"/>
              </a:endParaRPr>
            </a:p>
          </p:txBody>
        </p:sp>
      </p:grpSp>
      <p:sp>
        <p:nvSpPr>
          <p:cNvPr id="282" name="Google Shape;282;p25"/>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6"/>
          <p:cNvSpPr/>
          <p:nvPr/>
        </p:nvSpPr>
        <p:spPr>
          <a:xfrm rot="409">
            <a:off x="1846250" y="608125"/>
            <a:ext cx="50385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pic>
        <p:nvPicPr>
          <p:cNvPr id="288" name="Google Shape;288;p26" title="clock-green.png"/>
          <p:cNvPicPr preferRelativeResize="0"/>
          <p:nvPr/>
        </p:nvPicPr>
        <p:blipFill>
          <a:blip r:embed="rId3">
            <a:alphaModFix/>
          </a:blip>
          <a:stretch>
            <a:fillRect/>
          </a:stretch>
        </p:blipFill>
        <p:spPr>
          <a:xfrm>
            <a:off x="6146725" y="1250775"/>
            <a:ext cx="1863000" cy="1863000"/>
          </a:xfrm>
          <a:prstGeom prst="rect">
            <a:avLst/>
          </a:prstGeom>
          <a:noFill/>
          <a:ln>
            <a:noFill/>
          </a:ln>
        </p:spPr>
      </p:pic>
      <p:sp>
        <p:nvSpPr>
          <p:cNvPr id="289" name="Google Shape;289;p26"/>
          <p:cNvSpPr txBox="1">
            <a:spLocks noGrp="1"/>
          </p:cNvSpPr>
          <p:nvPr>
            <p:ph type="title"/>
          </p:nvPr>
        </p:nvSpPr>
        <p:spPr>
          <a:xfrm>
            <a:off x="1891550" y="1574250"/>
            <a:ext cx="5038500" cy="798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sv-SE" sz="3200">
                <a:solidFill>
                  <a:schemeClr val="lt1"/>
                </a:solidFill>
                <a:latin typeface="Lexend Light"/>
                <a:ea typeface="Lexend Light"/>
                <a:cs typeface="Lexend Light"/>
                <a:sym typeface="Lexend Light"/>
              </a:rPr>
              <a:t>Kalender</a:t>
            </a:r>
            <a:endParaRPr sz="3200">
              <a:solidFill>
                <a:schemeClr val="lt1"/>
              </a:solidFill>
              <a:latin typeface="Lexend Light"/>
              <a:ea typeface="Lexend Light"/>
              <a:cs typeface="Lexend Light"/>
              <a:sym typeface="Lexend Light"/>
            </a:endParaRPr>
          </a:p>
        </p:txBody>
      </p:sp>
      <p:sp>
        <p:nvSpPr>
          <p:cNvPr id="290" name="Google Shape;290;p2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91" name="Google Shape;291;p26"/>
          <p:cNvGrpSpPr/>
          <p:nvPr/>
        </p:nvGrpSpPr>
        <p:grpSpPr>
          <a:xfrm>
            <a:off x="0" y="4650300"/>
            <a:ext cx="9144000" cy="493200"/>
            <a:chOff x="0" y="4650300"/>
            <a:chExt cx="9144000" cy="493200"/>
          </a:xfrm>
        </p:grpSpPr>
        <p:sp>
          <p:nvSpPr>
            <p:cNvPr id="292" name="Google Shape;292;p26"/>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93" name="Google Shape;293;p26" title="AVM_NY_logo_ vit Liggande.png"/>
            <p:cNvPicPr preferRelativeResize="0"/>
            <p:nvPr/>
          </p:nvPicPr>
          <p:blipFill>
            <a:blip r:embed="rId4">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294" name="Google Shape;294;p26"/>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pic>
        <p:nvPicPr>
          <p:cNvPr id="295" name="Google Shape;295;p26" title="calendar-blue.png"/>
          <p:cNvPicPr preferRelativeResize="0"/>
          <p:nvPr/>
        </p:nvPicPr>
        <p:blipFill>
          <a:blip r:embed="rId5">
            <a:alphaModFix/>
          </a:blip>
          <a:stretch>
            <a:fillRect/>
          </a:stretch>
        </p:blipFill>
        <p:spPr>
          <a:xfrm rot="-454607">
            <a:off x="5198425" y="1842000"/>
            <a:ext cx="2189225" cy="2189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p:nvPr/>
        </p:nvSpPr>
        <p:spPr>
          <a:xfrm rot="366">
            <a:off x="-2520650" y="450"/>
            <a:ext cx="84426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01" name="Google Shape;301;p27"/>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Förenkla skolarbetet delmål</a:t>
            </a:r>
            <a:endParaRPr sz="3200">
              <a:solidFill>
                <a:schemeClr val="lt1"/>
              </a:solidFill>
              <a:latin typeface="Lexend Light"/>
              <a:ea typeface="Lexend Light"/>
              <a:cs typeface="Lexend Light"/>
              <a:sym typeface="Lexend Light"/>
            </a:endParaRPr>
          </a:p>
        </p:txBody>
      </p:sp>
      <p:sp>
        <p:nvSpPr>
          <p:cNvPr id="302" name="Google Shape;302;p2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03" name="Google Shape;303;p27"/>
          <p:cNvGrpSpPr/>
          <p:nvPr/>
        </p:nvGrpSpPr>
        <p:grpSpPr>
          <a:xfrm>
            <a:off x="0" y="4650300"/>
            <a:ext cx="9144000" cy="493200"/>
            <a:chOff x="0" y="4650300"/>
            <a:chExt cx="9144000" cy="493200"/>
          </a:xfrm>
        </p:grpSpPr>
        <p:sp>
          <p:nvSpPr>
            <p:cNvPr id="304" name="Google Shape;304;p27"/>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05" name="Google Shape;305;p27"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06" name="Google Shape;306;p27"/>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
        <p:nvSpPr>
          <p:cNvPr id="307" name="Google Shape;307;p27"/>
          <p:cNvSpPr txBox="1"/>
          <p:nvPr/>
        </p:nvSpPr>
        <p:spPr>
          <a:xfrm>
            <a:off x="-15000" y="4242700"/>
            <a:ext cx="518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200">
                <a:solidFill>
                  <a:schemeClr val="dk1"/>
                </a:solidFill>
                <a:latin typeface="Lexend"/>
                <a:ea typeface="Lexend"/>
                <a:cs typeface="Lexend"/>
                <a:sym typeface="Lexend"/>
              </a:rPr>
              <a:t>Film: 1 min 30 sek</a:t>
            </a:r>
            <a:endParaRPr sz="1200">
              <a:solidFill>
                <a:schemeClr val="dk1"/>
              </a:solidFill>
              <a:latin typeface="Lexend"/>
              <a:ea typeface="Lexend"/>
              <a:cs typeface="Lexend"/>
              <a:sym typeface="Lexend"/>
            </a:endParaRPr>
          </a:p>
        </p:txBody>
      </p:sp>
      <p:sp>
        <p:nvSpPr>
          <p:cNvPr id="308" name="Google Shape;308;p27"/>
          <p:cNvSpPr txBox="1"/>
          <p:nvPr/>
        </p:nvSpPr>
        <p:spPr>
          <a:xfrm>
            <a:off x="4826375" y="472725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000">
                <a:solidFill>
                  <a:schemeClr val="lt1"/>
                </a:solidFill>
                <a:latin typeface="Lexend Light"/>
                <a:ea typeface="Lexend Light"/>
                <a:cs typeface="Lexend Light"/>
                <a:sym typeface="Lexend Light"/>
              </a:rPr>
              <a:t>Länk till film: </a:t>
            </a:r>
            <a:r>
              <a:rPr lang="sv-SE" sz="1000" u="sng">
                <a:solidFill>
                  <a:schemeClr val="hlink"/>
                </a:solidFill>
                <a:latin typeface="Lexend Light"/>
                <a:ea typeface="Lexend Light"/>
                <a:cs typeface="Lexend Light"/>
                <a:sym typeface="Lexend Light"/>
                <a:hlinkClick r:id="rId4"/>
              </a:rPr>
              <a:t>Förenkla skolarbetet med delmål</a:t>
            </a:r>
            <a:endParaRPr sz="100">
              <a:solidFill>
                <a:schemeClr val="dk1"/>
              </a:solidFill>
            </a:endParaRPr>
          </a:p>
        </p:txBody>
      </p:sp>
      <p:pic>
        <p:nvPicPr>
          <p:cNvPr id="309" name="Google Shape;309;p27" descr="Det kan kännas överväldigande att sikta mot ett mål långt bort eller att plugga in tiotals glosor på en gång. Istället kan du dela upp skolarbetet och tänka dig vägen mot målet som en trappa. Det bästa sättet att ta sig uppför en trappa är att ta ett trappsteg i taget. Sätt därför delmål och ta dig mot målet steg för steg. Om du pluggar inför ett prov till exempel, ta några sidor i taget, till slut kan du hela kapitlet.&#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 title="Förenkla skolarbetet med delmål">
            <a:hlinkClick r:id="rId5"/>
          </p:cNvPr>
          <p:cNvPicPr preferRelativeResize="0"/>
          <p:nvPr/>
        </p:nvPicPr>
        <p:blipFill>
          <a:blip r:embed="rId6">
            <a:alphaModFix/>
          </a:blip>
          <a:stretch>
            <a:fillRect/>
          </a:stretch>
        </p:blipFill>
        <p:spPr>
          <a:xfrm>
            <a:off x="1865288" y="1156263"/>
            <a:ext cx="5413422" cy="3045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15" name="Google Shape;315;p28"/>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Kalender</a:t>
            </a:r>
            <a:endParaRPr sz="3200">
              <a:solidFill>
                <a:schemeClr val="lt1"/>
              </a:solidFill>
              <a:latin typeface="Lexend Light"/>
              <a:ea typeface="Lexend Light"/>
              <a:cs typeface="Lexend Light"/>
              <a:sym typeface="Lexend Light"/>
            </a:endParaRPr>
          </a:p>
        </p:txBody>
      </p:sp>
      <p:sp>
        <p:nvSpPr>
          <p:cNvPr id="316" name="Google Shape;316;p2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17" name="Google Shape;317;p28"/>
          <p:cNvGrpSpPr/>
          <p:nvPr/>
        </p:nvGrpSpPr>
        <p:grpSpPr>
          <a:xfrm>
            <a:off x="0" y="4650300"/>
            <a:ext cx="9144000" cy="493200"/>
            <a:chOff x="0" y="4650300"/>
            <a:chExt cx="9144000" cy="493200"/>
          </a:xfrm>
        </p:grpSpPr>
        <p:sp>
          <p:nvSpPr>
            <p:cNvPr id="318" name="Google Shape;318;p28"/>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19" name="Google Shape;319;p28"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20" name="Google Shape;320;p28"/>
          <p:cNvSpPr txBox="1">
            <a:spLocks noGrp="1"/>
          </p:cNvSpPr>
          <p:nvPr>
            <p:ph type="body" idx="2"/>
          </p:nvPr>
        </p:nvSpPr>
        <p:spPr>
          <a:xfrm>
            <a:off x="403575" y="1738125"/>
            <a:ext cx="5162700" cy="29634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480"/>
              </a:spcBef>
              <a:spcAft>
                <a:spcPts val="0"/>
              </a:spcAft>
              <a:buSzPts val="1400"/>
              <a:buFont typeface="Lexend Light"/>
              <a:buChar char="•"/>
            </a:pPr>
            <a:r>
              <a:rPr lang="sv-SE" sz="1400">
                <a:latin typeface="Lexend Light"/>
                <a:ea typeface="Lexend Light"/>
                <a:cs typeface="Lexend Light"/>
                <a:sym typeface="Lexend Light"/>
              </a:rPr>
              <a:t>Lätt att se</a:t>
            </a:r>
            <a:r>
              <a:rPr lang="sv-SE" sz="1400" b="1">
                <a:latin typeface="Lexend"/>
                <a:ea typeface="Lexend"/>
                <a:cs typeface="Lexend"/>
                <a:sym typeface="Lexend"/>
              </a:rPr>
              <a:t> vad </a:t>
            </a:r>
            <a:r>
              <a:rPr lang="sv-SE" sz="1400">
                <a:latin typeface="Lexend Light"/>
                <a:ea typeface="Lexend Light"/>
                <a:cs typeface="Lexend Light"/>
                <a:sym typeface="Lexend Light"/>
              </a:rPr>
              <a:t>som ska göras och </a:t>
            </a:r>
            <a:r>
              <a:rPr lang="sv-SE" sz="1400" b="1">
                <a:latin typeface="Lexend"/>
                <a:ea typeface="Lexend"/>
                <a:cs typeface="Lexend"/>
                <a:sym typeface="Lexend"/>
              </a:rPr>
              <a:t>när </a:t>
            </a:r>
            <a:r>
              <a:rPr lang="sv-SE" sz="1400">
                <a:latin typeface="Lexend Light"/>
                <a:ea typeface="Lexend Light"/>
                <a:cs typeface="Lexend Light"/>
                <a:sym typeface="Lexend Light"/>
              </a:rPr>
              <a:t>det ska göras.</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b="1">
                <a:latin typeface="Lexend"/>
                <a:ea typeface="Lexend"/>
                <a:cs typeface="Lexend"/>
                <a:sym typeface="Lexend"/>
              </a:rPr>
              <a:t>Påminnelser </a:t>
            </a:r>
            <a:r>
              <a:rPr lang="sv-SE" sz="1400">
                <a:latin typeface="Lexend Light"/>
                <a:ea typeface="Lexend Light"/>
                <a:cs typeface="Lexend Light"/>
                <a:sym typeface="Lexend Light"/>
              </a:rPr>
              <a:t>(i en digital kalender).</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Koll på </a:t>
            </a:r>
            <a:r>
              <a:rPr lang="sv-SE" sz="1400" b="1">
                <a:latin typeface="Lexend"/>
                <a:ea typeface="Lexend"/>
                <a:cs typeface="Lexend"/>
                <a:sym typeface="Lexend"/>
              </a:rPr>
              <a:t>viktiga datum</a:t>
            </a:r>
            <a:r>
              <a:rPr lang="sv-SE" sz="1400">
                <a:latin typeface="Lexend Light"/>
                <a:ea typeface="Lexend Light"/>
                <a:cs typeface="Lexend Light"/>
                <a:sym typeface="Lexend Light"/>
              </a:rPr>
              <a:t> för ex:</a:t>
            </a:r>
            <a:endParaRPr sz="1400">
              <a:latin typeface="Lexend Light"/>
              <a:ea typeface="Lexend Light"/>
              <a:cs typeface="Lexend Light"/>
              <a:sym typeface="Lexend Light"/>
            </a:endParaRPr>
          </a:p>
          <a:p>
            <a:pPr marL="914400" lvl="1"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Läxor, prov och inlämningar</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Dela upp större uppgifter.</a:t>
            </a: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45720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321" name="Google Shape;321;p28"/>
          <p:cNvSpPr txBox="1">
            <a:spLocks noGrp="1"/>
          </p:cNvSpPr>
          <p:nvPr>
            <p:ph type="body" idx="3"/>
          </p:nvPr>
        </p:nvSpPr>
        <p:spPr>
          <a:xfrm>
            <a:off x="403575" y="1151450"/>
            <a:ext cx="4745700" cy="479700"/>
          </a:xfrm>
          <a:prstGeom prst="rect">
            <a:avLst/>
          </a:prstGeom>
        </p:spPr>
        <p:txBody>
          <a:bodyPr spcFirstLastPara="1" wrap="square" lIns="91425" tIns="45700" rIns="91425" bIns="45700" anchor="b" anchorCtr="0">
            <a:normAutofit fontScale="92500"/>
          </a:bodyPr>
          <a:lstStyle/>
          <a:p>
            <a:pPr marL="0" lvl="0" indent="0" algn="l" rtl="0">
              <a:spcBef>
                <a:spcPts val="480"/>
              </a:spcBef>
              <a:spcAft>
                <a:spcPts val="0"/>
              </a:spcAft>
              <a:buNone/>
            </a:pPr>
            <a:r>
              <a:rPr lang="sv-SE" sz="1900" b="0">
                <a:latin typeface="Lexend Light"/>
                <a:ea typeface="Lexend Light"/>
                <a:cs typeface="Lexend Light"/>
                <a:sym typeface="Lexend Light"/>
              </a:rPr>
              <a:t>Varför är det bra att använda kalender?</a:t>
            </a:r>
            <a:endParaRPr sz="1900" b="0">
              <a:latin typeface="Lexend Light"/>
              <a:ea typeface="Lexend Light"/>
              <a:cs typeface="Lexend Light"/>
              <a:sym typeface="Lexend Light"/>
            </a:endParaRPr>
          </a:p>
        </p:txBody>
      </p:sp>
      <p:sp>
        <p:nvSpPr>
          <p:cNvPr id="322" name="Google Shape;322;p28"/>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xEl>
                                              <p:pRg st="0" end="0"/>
                                            </p:txEl>
                                          </p:spTgt>
                                        </p:tgtEl>
                                        <p:attrNameLst>
                                          <p:attrName>style.visibility</p:attrName>
                                        </p:attrNameLst>
                                      </p:cBhvr>
                                      <p:to>
                                        <p:strVal val="visible"/>
                                      </p:to>
                                    </p:set>
                                    <p:animEffect transition="in" filter="fade">
                                      <p:cBhvr>
                                        <p:cTn id="12" dur="1000"/>
                                        <p:tgtEl>
                                          <p:spTgt spid="3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
                                            <p:txEl>
                                              <p:pRg st="1" end="1"/>
                                            </p:txEl>
                                          </p:spTgt>
                                        </p:tgtEl>
                                        <p:attrNameLst>
                                          <p:attrName>style.visibility</p:attrName>
                                        </p:attrNameLst>
                                      </p:cBhvr>
                                      <p:to>
                                        <p:strVal val="visible"/>
                                      </p:to>
                                    </p:set>
                                    <p:animEffect transition="in" filter="fade">
                                      <p:cBhvr>
                                        <p:cTn id="17" dur="1000"/>
                                        <p:tgtEl>
                                          <p:spTgt spid="3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
                                            <p:txEl>
                                              <p:pRg st="2" end="2"/>
                                            </p:txEl>
                                          </p:spTgt>
                                        </p:tgtEl>
                                        <p:attrNameLst>
                                          <p:attrName>style.visibility</p:attrName>
                                        </p:attrNameLst>
                                      </p:cBhvr>
                                      <p:to>
                                        <p:strVal val="visible"/>
                                      </p:to>
                                    </p:set>
                                    <p:animEffect transition="in" filter="fade">
                                      <p:cBhvr>
                                        <p:cTn id="22" dur="1000"/>
                                        <p:tgtEl>
                                          <p:spTgt spid="3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
                                            <p:txEl>
                                              <p:pRg st="3" end="3"/>
                                            </p:txEl>
                                          </p:spTgt>
                                        </p:tgtEl>
                                        <p:attrNameLst>
                                          <p:attrName>style.visibility</p:attrName>
                                        </p:attrNameLst>
                                      </p:cBhvr>
                                      <p:to>
                                        <p:strVal val="visible"/>
                                      </p:to>
                                    </p:set>
                                    <p:animEffect transition="in" filter="fade">
                                      <p:cBhvr>
                                        <p:cTn id="27" dur="1000"/>
                                        <p:tgtEl>
                                          <p:spTgt spid="3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
                                            <p:txEl>
                                              <p:pRg st="4" end="4"/>
                                            </p:txEl>
                                          </p:spTgt>
                                        </p:tgtEl>
                                        <p:attrNameLst>
                                          <p:attrName>style.visibility</p:attrName>
                                        </p:attrNameLst>
                                      </p:cBhvr>
                                      <p:to>
                                        <p:strVal val="visible"/>
                                      </p:to>
                                    </p:set>
                                    <p:animEffect transition="in" filter="fade">
                                      <p:cBhvr>
                                        <p:cTn id="32" dur="1000"/>
                                        <p:tgtEl>
                                          <p:spTgt spid="32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0">
                                            <p:txEl>
                                              <p:pRg st="5" end="5"/>
                                            </p:txEl>
                                          </p:spTgt>
                                        </p:tgtEl>
                                        <p:attrNameLst>
                                          <p:attrName>style.visibility</p:attrName>
                                        </p:attrNameLst>
                                      </p:cBhvr>
                                      <p:to>
                                        <p:strVal val="visible"/>
                                      </p:to>
                                    </p:set>
                                    <p:animEffect transition="in" filter="fade">
                                      <p:cBhvr>
                                        <p:cTn id="37" dur="1000"/>
                                        <p:tgtEl>
                                          <p:spTgt spid="32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0">
                                            <p:txEl>
                                              <p:pRg st="6" end="6"/>
                                            </p:txEl>
                                          </p:spTgt>
                                        </p:tgtEl>
                                        <p:attrNameLst>
                                          <p:attrName>style.visibility</p:attrName>
                                        </p:attrNameLst>
                                      </p:cBhvr>
                                      <p:to>
                                        <p:strVal val="visible"/>
                                      </p:to>
                                    </p:set>
                                    <p:animEffect transition="in" filter="fade">
                                      <p:cBhvr>
                                        <p:cTn id="42" dur="1000"/>
                                        <p:tgtEl>
                                          <p:spTgt spid="32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0">
                                            <p:txEl>
                                              <p:pRg st="7" end="7"/>
                                            </p:txEl>
                                          </p:spTgt>
                                        </p:tgtEl>
                                        <p:attrNameLst>
                                          <p:attrName>style.visibility</p:attrName>
                                        </p:attrNameLst>
                                      </p:cBhvr>
                                      <p:to>
                                        <p:strVal val="visible"/>
                                      </p:to>
                                    </p:set>
                                    <p:animEffect transition="in" filter="fade">
                                      <p:cBhvr>
                                        <p:cTn id="47" dur="1000"/>
                                        <p:tgtEl>
                                          <p:spTgt spid="32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0">
                                            <p:txEl>
                                              <p:pRg st="8" end="8"/>
                                            </p:txEl>
                                          </p:spTgt>
                                        </p:tgtEl>
                                        <p:attrNameLst>
                                          <p:attrName>style.visibility</p:attrName>
                                        </p:attrNameLst>
                                      </p:cBhvr>
                                      <p:to>
                                        <p:strVal val="visible"/>
                                      </p:to>
                                    </p:set>
                                    <p:animEffect transition="in" filter="fade">
                                      <p:cBhvr>
                                        <p:cTn id="52" dur="1000"/>
                                        <p:tgtEl>
                                          <p:spTgt spid="32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0">
                                            <p:txEl>
                                              <p:pRg st="9" end="9"/>
                                            </p:txEl>
                                          </p:spTgt>
                                        </p:tgtEl>
                                        <p:attrNameLst>
                                          <p:attrName>style.visibility</p:attrName>
                                        </p:attrNameLst>
                                      </p:cBhvr>
                                      <p:to>
                                        <p:strVal val="visible"/>
                                      </p:to>
                                    </p:set>
                                    <p:animEffect transition="in" filter="fade">
                                      <p:cBhvr>
                                        <p:cTn id="57" dur="1000"/>
                                        <p:tgtEl>
                                          <p:spTgt spid="32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28" name="Google Shape;328;p29"/>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Kalender</a:t>
            </a:r>
            <a:endParaRPr sz="3200">
              <a:solidFill>
                <a:schemeClr val="lt1"/>
              </a:solidFill>
              <a:latin typeface="Lexend Light"/>
              <a:ea typeface="Lexend Light"/>
              <a:cs typeface="Lexend Light"/>
              <a:sym typeface="Lexend Light"/>
            </a:endParaRPr>
          </a:p>
        </p:txBody>
      </p:sp>
      <p:sp>
        <p:nvSpPr>
          <p:cNvPr id="329" name="Google Shape;329;p2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30" name="Google Shape;330;p29"/>
          <p:cNvGrpSpPr/>
          <p:nvPr/>
        </p:nvGrpSpPr>
        <p:grpSpPr>
          <a:xfrm>
            <a:off x="0" y="4650300"/>
            <a:ext cx="9144000" cy="493200"/>
            <a:chOff x="0" y="4650300"/>
            <a:chExt cx="9144000" cy="493200"/>
          </a:xfrm>
        </p:grpSpPr>
        <p:sp>
          <p:nvSpPr>
            <p:cNvPr id="331" name="Google Shape;331;p29"/>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32" name="Google Shape;332;p29"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33" name="Google Shape;333;p29"/>
          <p:cNvSpPr txBox="1">
            <a:spLocks noGrp="1"/>
          </p:cNvSpPr>
          <p:nvPr>
            <p:ph type="body" idx="2"/>
          </p:nvPr>
        </p:nvSpPr>
        <p:spPr>
          <a:xfrm>
            <a:off x="433900" y="1631150"/>
            <a:ext cx="5162700" cy="29634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480"/>
              </a:spcBef>
              <a:spcAft>
                <a:spcPts val="0"/>
              </a:spcAft>
              <a:buSzPts val="1400"/>
              <a:buFont typeface="Lexend Light"/>
              <a:buChar char="•"/>
            </a:pPr>
            <a:r>
              <a:rPr lang="sv-SE" sz="1400">
                <a:latin typeface="Lexend Light"/>
                <a:ea typeface="Lexend Light"/>
                <a:cs typeface="Lexend Light"/>
                <a:sym typeface="Lexend Light"/>
              </a:rPr>
              <a:t>Kolla kalendern varje morgon och kväll</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Planera kommande vecka t.ex. på söndag kväll</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Kom ihåg: det är okej att flytta saker om planeringen ändras</a:t>
            </a: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45720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334" name="Google Shape;334;p29"/>
          <p:cNvSpPr txBox="1">
            <a:spLocks noGrp="1"/>
          </p:cNvSpPr>
          <p:nvPr>
            <p:ph type="body" idx="3"/>
          </p:nvPr>
        </p:nvSpPr>
        <p:spPr>
          <a:xfrm>
            <a:off x="433000" y="1151325"/>
            <a:ext cx="4745700" cy="479700"/>
          </a:xfrm>
          <a:prstGeom prst="rect">
            <a:avLst/>
          </a:prstGeom>
        </p:spPr>
        <p:txBody>
          <a:bodyPr spcFirstLastPara="1" wrap="square" lIns="91425" tIns="45700" rIns="91425" bIns="45700" anchor="b" anchorCtr="0">
            <a:normAutofit/>
          </a:bodyPr>
          <a:lstStyle/>
          <a:p>
            <a:pPr marL="0" lvl="0" indent="0" algn="l" rtl="0">
              <a:spcBef>
                <a:spcPts val="480"/>
              </a:spcBef>
              <a:spcAft>
                <a:spcPts val="0"/>
              </a:spcAft>
              <a:buNone/>
            </a:pPr>
            <a:r>
              <a:rPr lang="sv-SE" sz="1900" b="0">
                <a:latin typeface="Lexend Light"/>
                <a:ea typeface="Lexend Light"/>
                <a:cs typeface="Lexend Light"/>
                <a:sym typeface="Lexend Light"/>
              </a:rPr>
              <a:t>Rutiner för kalender</a:t>
            </a:r>
            <a:endParaRPr sz="1900" b="0">
              <a:latin typeface="Lexend Light"/>
              <a:ea typeface="Lexend Light"/>
              <a:cs typeface="Lexend Light"/>
              <a:sym typeface="Lexend Light"/>
            </a:endParaRPr>
          </a:p>
        </p:txBody>
      </p:sp>
      <p:sp>
        <p:nvSpPr>
          <p:cNvPr id="335" name="Google Shape;335;p29"/>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xEl>
                                              <p:pRg st="0" end="0"/>
                                            </p:txEl>
                                          </p:spTgt>
                                        </p:tgtEl>
                                        <p:attrNameLst>
                                          <p:attrName>style.visibility</p:attrName>
                                        </p:attrNameLst>
                                      </p:cBhvr>
                                      <p:to>
                                        <p:strVal val="visible"/>
                                      </p:to>
                                    </p:set>
                                    <p:animEffect transition="in" filter="fade">
                                      <p:cBhvr>
                                        <p:cTn id="12" dur="1000"/>
                                        <p:tgtEl>
                                          <p:spTgt spid="3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
                                            <p:txEl>
                                              <p:pRg st="1" end="1"/>
                                            </p:txEl>
                                          </p:spTgt>
                                        </p:tgtEl>
                                        <p:attrNameLst>
                                          <p:attrName>style.visibility</p:attrName>
                                        </p:attrNameLst>
                                      </p:cBhvr>
                                      <p:to>
                                        <p:strVal val="visible"/>
                                      </p:to>
                                    </p:set>
                                    <p:animEffect transition="in" filter="fade">
                                      <p:cBhvr>
                                        <p:cTn id="17" dur="1000"/>
                                        <p:tgtEl>
                                          <p:spTgt spid="3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
                                            <p:txEl>
                                              <p:pRg st="2" end="2"/>
                                            </p:txEl>
                                          </p:spTgt>
                                        </p:tgtEl>
                                        <p:attrNameLst>
                                          <p:attrName>style.visibility</p:attrName>
                                        </p:attrNameLst>
                                      </p:cBhvr>
                                      <p:to>
                                        <p:strVal val="visible"/>
                                      </p:to>
                                    </p:set>
                                    <p:animEffect transition="in" filter="fade">
                                      <p:cBhvr>
                                        <p:cTn id="22" dur="1000"/>
                                        <p:tgtEl>
                                          <p:spTgt spid="3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
                                            <p:txEl>
                                              <p:pRg st="3" end="3"/>
                                            </p:txEl>
                                          </p:spTgt>
                                        </p:tgtEl>
                                        <p:attrNameLst>
                                          <p:attrName>style.visibility</p:attrName>
                                        </p:attrNameLst>
                                      </p:cBhvr>
                                      <p:to>
                                        <p:strVal val="visible"/>
                                      </p:to>
                                    </p:set>
                                    <p:animEffect transition="in" filter="fade">
                                      <p:cBhvr>
                                        <p:cTn id="27" dur="1000"/>
                                        <p:tgtEl>
                                          <p:spTgt spid="33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
                                            <p:txEl>
                                              <p:pRg st="4" end="4"/>
                                            </p:txEl>
                                          </p:spTgt>
                                        </p:tgtEl>
                                        <p:attrNameLst>
                                          <p:attrName>style.visibility</p:attrName>
                                        </p:attrNameLst>
                                      </p:cBhvr>
                                      <p:to>
                                        <p:strVal val="visible"/>
                                      </p:to>
                                    </p:set>
                                    <p:animEffect transition="in" filter="fade">
                                      <p:cBhvr>
                                        <p:cTn id="32" dur="1000"/>
                                        <p:tgtEl>
                                          <p:spTgt spid="33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
                                            <p:txEl>
                                              <p:pRg st="5" end="5"/>
                                            </p:txEl>
                                          </p:spTgt>
                                        </p:tgtEl>
                                        <p:attrNameLst>
                                          <p:attrName>style.visibility</p:attrName>
                                        </p:attrNameLst>
                                      </p:cBhvr>
                                      <p:to>
                                        <p:strVal val="visible"/>
                                      </p:to>
                                    </p:set>
                                    <p:animEffect transition="in" filter="fade">
                                      <p:cBhvr>
                                        <p:cTn id="37" dur="1000"/>
                                        <p:tgtEl>
                                          <p:spTgt spid="33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
                                            <p:txEl>
                                              <p:pRg st="6" end="6"/>
                                            </p:txEl>
                                          </p:spTgt>
                                        </p:tgtEl>
                                        <p:attrNameLst>
                                          <p:attrName>style.visibility</p:attrName>
                                        </p:attrNameLst>
                                      </p:cBhvr>
                                      <p:to>
                                        <p:strVal val="visible"/>
                                      </p:to>
                                    </p:set>
                                    <p:animEffect transition="in" filter="fade">
                                      <p:cBhvr>
                                        <p:cTn id="42" dur="1000"/>
                                        <p:tgtEl>
                                          <p:spTgt spid="33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
                                            <p:txEl>
                                              <p:pRg st="7" end="7"/>
                                            </p:txEl>
                                          </p:spTgt>
                                        </p:tgtEl>
                                        <p:attrNameLst>
                                          <p:attrName>style.visibility</p:attrName>
                                        </p:attrNameLst>
                                      </p:cBhvr>
                                      <p:to>
                                        <p:strVal val="visible"/>
                                      </p:to>
                                    </p:set>
                                    <p:animEffect transition="in" filter="fade">
                                      <p:cBhvr>
                                        <p:cTn id="47" dur="1000"/>
                                        <p:tgtEl>
                                          <p:spTgt spid="33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0"/>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41" name="Google Shape;341;p30"/>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Kalender</a:t>
            </a:r>
            <a:endParaRPr sz="3200">
              <a:solidFill>
                <a:schemeClr val="lt1"/>
              </a:solidFill>
              <a:latin typeface="Lexend Light"/>
              <a:ea typeface="Lexend Light"/>
              <a:cs typeface="Lexend Light"/>
              <a:sym typeface="Lexend Light"/>
            </a:endParaRPr>
          </a:p>
        </p:txBody>
      </p:sp>
      <p:sp>
        <p:nvSpPr>
          <p:cNvPr id="342" name="Google Shape;342;p30"/>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43" name="Google Shape;343;p30"/>
          <p:cNvGrpSpPr/>
          <p:nvPr/>
        </p:nvGrpSpPr>
        <p:grpSpPr>
          <a:xfrm>
            <a:off x="0" y="4650300"/>
            <a:ext cx="9144000" cy="493200"/>
            <a:chOff x="0" y="4650300"/>
            <a:chExt cx="9144000" cy="493200"/>
          </a:xfrm>
        </p:grpSpPr>
        <p:sp>
          <p:nvSpPr>
            <p:cNvPr id="344" name="Google Shape;344;p30"/>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45" name="Google Shape;345;p30"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46" name="Google Shape;346;p30"/>
          <p:cNvSpPr txBox="1">
            <a:spLocks noGrp="1"/>
          </p:cNvSpPr>
          <p:nvPr>
            <p:ph type="body" idx="2"/>
          </p:nvPr>
        </p:nvSpPr>
        <p:spPr>
          <a:xfrm>
            <a:off x="433900" y="1631150"/>
            <a:ext cx="5162700" cy="29634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480"/>
              </a:spcBef>
              <a:spcAft>
                <a:spcPts val="0"/>
              </a:spcAft>
              <a:buSzPts val="1400"/>
              <a:buFont typeface="Lexend Light"/>
              <a:buChar char="•"/>
            </a:pPr>
            <a:r>
              <a:rPr lang="sv-SE" sz="1400" u="sng">
                <a:solidFill>
                  <a:schemeClr val="hlink"/>
                </a:solidFill>
                <a:latin typeface="Lexend Light"/>
                <a:ea typeface="Lexend Light"/>
                <a:cs typeface="Lexend Light"/>
                <a:sym typeface="Lexend Light"/>
                <a:hlinkClick r:id="rId4"/>
              </a:rPr>
              <a:t>Microsoft Outlook (pdf)</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u="sng">
                <a:solidFill>
                  <a:schemeClr val="hlink"/>
                </a:solidFill>
                <a:latin typeface="Lexend Light"/>
                <a:ea typeface="Lexend Light"/>
                <a:cs typeface="Lexend Light"/>
                <a:sym typeface="Lexend Light"/>
                <a:hlinkClick r:id="rId5"/>
              </a:rPr>
              <a:t>Google Kalender (pdf)</a:t>
            </a:r>
            <a:endParaRPr sz="1400">
              <a:latin typeface="Lexend Light"/>
              <a:ea typeface="Lexend Light"/>
              <a:cs typeface="Lexend Light"/>
              <a:sym typeface="Lexend Light"/>
            </a:endParaRPr>
          </a:p>
          <a:p>
            <a:pPr marL="0" lvl="0" indent="0" algn="l" rtl="0">
              <a:lnSpc>
                <a:spcPct val="100000"/>
              </a:lnSpc>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45720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347" name="Google Shape;347;p30"/>
          <p:cNvSpPr txBox="1">
            <a:spLocks noGrp="1"/>
          </p:cNvSpPr>
          <p:nvPr>
            <p:ph type="body" idx="3"/>
          </p:nvPr>
        </p:nvSpPr>
        <p:spPr>
          <a:xfrm>
            <a:off x="433000" y="1151325"/>
            <a:ext cx="4745700" cy="479700"/>
          </a:xfrm>
          <a:prstGeom prst="rect">
            <a:avLst/>
          </a:prstGeom>
        </p:spPr>
        <p:txBody>
          <a:bodyPr spcFirstLastPara="1" wrap="square" lIns="91425" tIns="45700" rIns="91425" bIns="45700" anchor="b" anchorCtr="0">
            <a:normAutofit fontScale="92500" lnSpcReduction="20000"/>
          </a:bodyPr>
          <a:lstStyle/>
          <a:p>
            <a:pPr marL="0" lvl="0" indent="0" algn="l" rtl="0">
              <a:spcBef>
                <a:spcPts val="480"/>
              </a:spcBef>
              <a:spcAft>
                <a:spcPts val="0"/>
              </a:spcAft>
              <a:buNone/>
            </a:pPr>
            <a:r>
              <a:rPr lang="sv-SE" sz="1900" b="0">
                <a:latin typeface="Lexend Light"/>
                <a:ea typeface="Lexend Light"/>
                <a:cs typeface="Lexend Light"/>
                <a:sym typeface="Lexend Light"/>
              </a:rPr>
              <a:t>Skapa påminnelser och händelser i kalender:</a:t>
            </a:r>
            <a:endParaRPr sz="1900" b="0">
              <a:latin typeface="Lexend Light"/>
              <a:ea typeface="Lexend Light"/>
              <a:cs typeface="Lexend Light"/>
              <a:sym typeface="Lexend Light"/>
            </a:endParaRPr>
          </a:p>
        </p:txBody>
      </p:sp>
      <p:sp>
        <p:nvSpPr>
          <p:cNvPr id="348" name="Google Shape;348;p30"/>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1"/>
                                        <p:tgtEl>
                                          <p:spTgt spid="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6">
                                            <p:txEl>
                                              <p:pRg st="0" end="0"/>
                                            </p:txEl>
                                          </p:spTgt>
                                        </p:tgtEl>
                                        <p:attrNameLst>
                                          <p:attrName>style.visibility</p:attrName>
                                        </p:attrNameLst>
                                      </p:cBhvr>
                                      <p:to>
                                        <p:strVal val="visible"/>
                                      </p:to>
                                    </p:set>
                                    <p:animEffect transition="in" filter="fade">
                                      <p:cBhvr>
                                        <p:cTn id="12" dur="1000"/>
                                        <p:tgtEl>
                                          <p:spTgt spid="3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6">
                                            <p:txEl>
                                              <p:pRg st="1" end="1"/>
                                            </p:txEl>
                                          </p:spTgt>
                                        </p:tgtEl>
                                        <p:attrNameLst>
                                          <p:attrName>style.visibility</p:attrName>
                                        </p:attrNameLst>
                                      </p:cBhvr>
                                      <p:to>
                                        <p:strVal val="visible"/>
                                      </p:to>
                                    </p:set>
                                    <p:animEffect transition="in" filter="fade">
                                      <p:cBhvr>
                                        <p:cTn id="17" dur="1000"/>
                                        <p:tgtEl>
                                          <p:spTgt spid="3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6">
                                            <p:txEl>
                                              <p:pRg st="2" end="2"/>
                                            </p:txEl>
                                          </p:spTgt>
                                        </p:tgtEl>
                                        <p:attrNameLst>
                                          <p:attrName>style.visibility</p:attrName>
                                        </p:attrNameLst>
                                      </p:cBhvr>
                                      <p:to>
                                        <p:strVal val="visible"/>
                                      </p:to>
                                    </p:set>
                                    <p:animEffect transition="in" filter="fade">
                                      <p:cBhvr>
                                        <p:cTn id="22" dur="1000"/>
                                        <p:tgtEl>
                                          <p:spTgt spid="3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6">
                                            <p:txEl>
                                              <p:pRg st="3" end="3"/>
                                            </p:txEl>
                                          </p:spTgt>
                                        </p:tgtEl>
                                        <p:attrNameLst>
                                          <p:attrName>style.visibility</p:attrName>
                                        </p:attrNameLst>
                                      </p:cBhvr>
                                      <p:to>
                                        <p:strVal val="visible"/>
                                      </p:to>
                                    </p:set>
                                    <p:animEffect transition="in" filter="fade">
                                      <p:cBhvr>
                                        <p:cTn id="27" dur="1000"/>
                                        <p:tgtEl>
                                          <p:spTgt spid="3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6">
                                            <p:txEl>
                                              <p:pRg st="4" end="4"/>
                                            </p:txEl>
                                          </p:spTgt>
                                        </p:tgtEl>
                                        <p:attrNameLst>
                                          <p:attrName>style.visibility</p:attrName>
                                        </p:attrNameLst>
                                      </p:cBhvr>
                                      <p:to>
                                        <p:strVal val="visible"/>
                                      </p:to>
                                    </p:set>
                                    <p:animEffect transition="in" filter="fade">
                                      <p:cBhvr>
                                        <p:cTn id="32" dur="1000"/>
                                        <p:tgtEl>
                                          <p:spTgt spid="34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6">
                                            <p:txEl>
                                              <p:pRg st="5" end="5"/>
                                            </p:txEl>
                                          </p:spTgt>
                                        </p:tgtEl>
                                        <p:attrNameLst>
                                          <p:attrName>style.visibility</p:attrName>
                                        </p:attrNameLst>
                                      </p:cBhvr>
                                      <p:to>
                                        <p:strVal val="visible"/>
                                      </p:to>
                                    </p:set>
                                    <p:animEffect transition="in" filter="fade">
                                      <p:cBhvr>
                                        <p:cTn id="37" dur="1000"/>
                                        <p:tgtEl>
                                          <p:spTgt spid="34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6">
                                            <p:txEl>
                                              <p:pRg st="6" end="6"/>
                                            </p:txEl>
                                          </p:spTgt>
                                        </p:tgtEl>
                                        <p:attrNameLst>
                                          <p:attrName>style.visibility</p:attrName>
                                        </p:attrNameLst>
                                      </p:cBhvr>
                                      <p:to>
                                        <p:strVal val="visible"/>
                                      </p:to>
                                    </p:set>
                                    <p:animEffect transition="in" filter="fade">
                                      <p:cBhvr>
                                        <p:cTn id="42" dur="1000"/>
                                        <p:tgtEl>
                                          <p:spTgt spid="34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6">
                                            <p:txEl>
                                              <p:pRg st="7" end="7"/>
                                            </p:txEl>
                                          </p:spTgt>
                                        </p:tgtEl>
                                        <p:attrNameLst>
                                          <p:attrName>style.visibility</p:attrName>
                                        </p:attrNameLst>
                                      </p:cBhvr>
                                      <p:to>
                                        <p:strVal val="visible"/>
                                      </p:to>
                                    </p:set>
                                    <p:animEffect transition="in" filter="fade">
                                      <p:cBhvr>
                                        <p:cTn id="47" dur="1000"/>
                                        <p:tgtEl>
                                          <p:spTgt spid="3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1"/>
          <p:cNvSpPr/>
          <p:nvPr/>
        </p:nvSpPr>
        <p:spPr>
          <a:xfrm rot="320">
            <a:off x="-583025" y="300"/>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54" name="Google Shape;354;p31"/>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Frågor</a:t>
            </a:r>
            <a:endParaRPr sz="3200">
              <a:solidFill>
                <a:schemeClr val="lt1"/>
              </a:solidFill>
              <a:latin typeface="Lexend Light"/>
              <a:ea typeface="Lexend Light"/>
              <a:cs typeface="Lexend Light"/>
              <a:sym typeface="Lexend Light"/>
            </a:endParaRPr>
          </a:p>
        </p:txBody>
      </p:sp>
      <p:sp>
        <p:nvSpPr>
          <p:cNvPr id="355" name="Google Shape;355;p31"/>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56" name="Google Shape;356;p31"/>
          <p:cNvGrpSpPr/>
          <p:nvPr/>
        </p:nvGrpSpPr>
        <p:grpSpPr>
          <a:xfrm>
            <a:off x="0" y="4650300"/>
            <a:ext cx="9144000" cy="493200"/>
            <a:chOff x="0" y="4650300"/>
            <a:chExt cx="9144000" cy="493200"/>
          </a:xfrm>
        </p:grpSpPr>
        <p:sp>
          <p:nvSpPr>
            <p:cNvPr id="357" name="Google Shape;357;p31"/>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58" name="Google Shape;358;p31"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grpSp>
        <p:nvGrpSpPr>
          <p:cNvPr id="359" name="Google Shape;359;p31"/>
          <p:cNvGrpSpPr/>
          <p:nvPr/>
        </p:nvGrpSpPr>
        <p:grpSpPr>
          <a:xfrm>
            <a:off x="1552050" y="1320275"/>
            <a:ext cx="6039900" cy="2915400"/>
            <a:chOff x="1552050" y="1320275"/>
            <a:chExt cx="6039900" cy="2915400"/>
          </a:xfrm>
        </p:grpSpPr>
        <p:sp>
          <p:nvSpPr>
            <p:cNvPr id="360" name="Google Shape;360;p31"/>
            <p:cNvSpPr/>
            <p:nvPr/>
          </p:nvSpPr>
          <p:spPr>
            <a:xfrm rot="342">
              <a:off x="1552050" y="1320575"/>
              <a:ext cx="60399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361" name="Google Shape;361;p31"/>
            <p:cNvSpPr txBox="1"/>
            <p:nvPr/>
          </p:nvSpPr>
          <p:spPr>
            <a:xfrm>
              <a:off x="1770000" y="1905175"/>
              <a:ext cx="56040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700">
                  <a:solidFill>
                    <a:schemeClr val="lt1"/>
                  </a:solidFill>
                  <a:latin typeface="Lexend"/>
                  <a:ea typeface="Lexend"/>
                  <a:cs typeface="Lexend"/>
                  <a:sym typeface="Lexend"/>
                </a:rPr>
                <a:t>Vilken dag på veckan tycker du är lättast att jobba på? Och vilken är svårast?</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1700">
                <a:solidFill>
                  <a:schemeClr val="lt1"/>
                </a:solidFill>
                <a:latin typeface="Lexend"/>
                <a:ea typeface="Lexend"/>
                <a:cs typeface="Lexend"/>
                <a:sym typeface="Lexend"/>
              </a:endParaRPr>
            </a:p>
            <a:p>
              <a:pPr marL="0" lvl="0" indent="0" algn="l" rtl="0">
                <a:spcBef>
                  <a:spcPts val="0"/>
                </a:spcBef>
                <a:spcAft>
                  <a:spcPts val="0"/>
                </a:spcAft>
                <a:buNone/>
              </a:pPr>
              <a:r>
                <a:rPr lang="sv-SE" sz="1700">
                  <a:solidFill>
                    <a:schemeClr val="lt1"/>
                  </a:solidFill>
                  <a:latin typeface="Lexend"/>
                  <a:ea typeface="Lexend"/>
                  <a:cs typeface="Lexend"/>
                  <a:sym typeface="Lexend"/>
                </a:rPr>
                <a:t>Hur gör du om du fastnar i en uppgift och inte vet vad nästa steg är?</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1700">
                <a:solidFill>
                  <a:schemeClr val="lt1"/>
                </a:solidFill>
                <a:latin typeface="Lexend"/>
                <a:ea typeface="Lexend"/>
                <a:cs typeface="Lexend"/>
                <a:sym typeface="Lexend"/>
              </a:endParaRPr>
            </a:p>
            <a:p>
              <a:pPr marL="0" lvl="0" indent="0" algn="l" rtl="0">
                <a:spcBef>
                  <a:spcPts val="0"/>
                </a:spcBef>
                <a:spcAft>
                  <a:spcPts val="0"/>
                </a:spcAft>
                <a:buNone/>
              </a:pPr>
              <a:endParaRPr sz="1700">
                <a:solidFill>
                  <a:schemeClr val="lt1"/>
                </a:solidFill>
                <a:latin typeface="Lexend"/>
                <a:ea typeface="Lexend"/>
                <a:cs typeface="Lexend"/>
                <a:sym typeface="Lexend"/>
              </a:endParaRPr>
            </a:p>
          </p:txBody>
        </p:sp>
      </p:grpSp>
      <p:sp>
        <p:nvSpPr>
          <p:cNvPr id="362" name="Google Shape;362;p31"/>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2"/>
          <p:cNvSpPr/>
          <p:nvPr/>
        </p:nvSpPr>
        <p:spPr>
          <a:xfrm rot="409">
            <a:off x="1846250" y="608125"/>
            <a:ext cx="50385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68" name="Google Shape;368;p32"/>
          <p:cNvSpPr txBox="1">
            <a:spLocks noGrp="1"/>
          </p:cNvSpPr>
          <p:nvPr>
            <p:ph type="title"/>
          </p:nvPr>
        </p:nvSpPr>
        <p:spPr>
          <a:xfrm>
            <a:off x="1891550" y="1574250"/>
            <a:ext cx="5038500" cy="798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sv-SE" sz="3200">
                <a:solidFill>
                  <a:schemeClr val="lt1"/>
                </a:solidFill>
                <a:latin typeface="Lexend Light"/>
                <a:ea typeface="Lexend Light"/>
                <a:cs typeface="Lexend Light"/>
                <a:sym typeface="Lexend Light"/>
              </a:rPr>
              <a:t>Tankekarta</a:t>
            </a:r>
            <a:endParaRPr sz="3200">
              <a:solidFill>
                <a:schemeClr val="lt1"/>
              </a:solidFill>
              <a:latin typeface="Lexend Light"/>
              <a:ea typeface="Lexend Light"/>
              <a:cs typeface="Lexend Light"/>
              <a:sym typeface="Lexend Light"/>
            </a:endParaRPr>
          </a:p>
        </p:txBody>
      </p:sp>
      <p:sp>
        <p:nvSpPr>
          <p:cNvPr id="369" name="Google Shape;369;p32"/>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70" name="Google Shape;370;p32"/>
          <p:cNvGrpSpPr/>
          <p:nvPr/>
        </p:nvGrpSpPr>
        <p:grpSpPr>
          <a:xfrm>
            <a:off x="0" y="4650300"/>
            <a:ext cx="9144000" cy="493200"/>
            <a:chOff x="0" y="4650300"/>
            <a:chExt cx="9144000" cy="493200"/>
          </a:xfrm>
        </p:grpSpPr>
        <p:sp>
          <p:nvSpPr>
            <p:cNvPr id="371" name="Google Shape;371;p32"/>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72" name="Google Shape;372;p32"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73" name="Google Shape;373;p32"/>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pic>
        <p:nvPicPr>
          <p:cNvPr id="374" name="Google Shape;374;p32" title="chip-green.png"/>
          <p:cNvPicPr preferRelativeResize="0"/>
          <p:nvPr/>
        </p:nvPicPr>
        <p:blipFill>
          <a:blip r:embed="rId4">
            <a:alphaModFix/>
          </a:blip>
          <a:stretch>
            <a:fillRect/>
          </a:stretch>
        </p:blipFill>
        <p:spPr>
          <a:xfrm>
            <a:off x="5530975" y="1806700"/>
            <a:ext cx="2307175" cy="2307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p:nvPr/>
        </p:nvSpPr>
        <p:spPr>
          <a:xfrm rot="375">
            <a:off x="-2520650" y="450"/>
            <a:ext cx="82581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 name="Google Shape;103;p15"/>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Planera bättre</a:t>
            </a:r>
            <a:endParaRPr sz="3200">
              <a:solidFill>
                <a:schemeClr val="lt1"/>
              </a:solidFill>
              <a:latin typeface="Lexend Light"/>
              <a:ea typeface="Lexend Light"/>
              <a:cs typeface="Lexend Light"/>
              <a:sym typeface="Lexend Light"/>
            </a:endParaRPr>
          </a:p>
        </p:txBody>
      </p:sp>
      <p:sp>
        <p:nvSpPr>
          <p:cNvPr id="104" name="Google Shape;104;p1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05" name="Google Shape;105;p15"/>
          <p:cNvGrpSpPr/>
          <p:nvPr/>
        </p:nvGrpSpPr>
        <p:grpSpPr>
          <a:xfrm>
            <a:off x="0" y="4650300"/>
            <a:ext cx="9144000" cy="493200"/>
            <a:chOff x="0" y="4650300"/>
            <a:chExt cx="9144000" cy="493200"/>
          </a:xfrm>
        </p:grpSpPr>
        <p:sp>
          <p:nvSpPr>
            <p:cNvPr id="106" name="Google Shape;106;p15"/>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7" name="Google Shape;107;p1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08" name="Google Shape;108;p15"/>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
        <p:nvSpPr>
          <p:cNvPr id="109" name="Google Shape;109;p15"/>
          <p:cNvSpPr txBox="1"/>
          <p:nvPr/>
        </p:nvSpPr>
        <p:spPr>
          <a:xfrm>
            <a:off x="-15000" y="4242700"/>
            <a:ext cx="518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200">
                <a:solidFill>
                  <a:schemeClr val="dk1"/>
                </a:solidFill>
                <a:latin typeface="Lexend"/>
                <a:ea typeface="Lexend"/>
                <a:cs typeface="Lexend"/>
                <a:sym typeface="Lexend"/>
              </a:rPr>
              <a:t>Film: 1 min 49 sek</a:t>
            </a:r>
            <a:endParaRPr sz="1200">
              <a:solidFill>
                <a:schemeClr val="dk1"/>
              </a:solidFill>
              <a:latin typeface="Lexend"/>
              <a:ea typeface="Lexend"/>
              <a:cs typeface="Lexend"/>
              <a:sym typeface="Lexend"/>
            </a:endParaRPr>
          </a:p>
        </p:txBody>
      </p:sp>
      <p:sp>
        <p:nvSpPr>
          <p:cNvPr id="110" name="Google Shape;110;p15"/>
          <p:cNvSpPr txBox="1"/>
          <p:nvPr/>
        </p:nvSpPr>
        <p:spPr>
          <a:xfrm>
            <a:off x="4826375" y="472725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000">
                <a:solidFill>
                  <a:schemeClr val="lt1"/>
                </a:solidFill>
                <a:latin typeface="Lexend Light"/>
                <a:ea typeface="Lexend Light"/>
                <a:cs typeface="Lexend Light"/>
                <a:sym typeface="Lexend Light"/>
              </a:rPr>
              <a:t>Länk till film: </a:t>
            </a:r>
            <a:r>
              <a:rPr lang="sv-SE" sz="1000" u="sng">
                <a:solidFill>
                  <a:schemeClr val="hlink"/>
                </a:solidFill>
                <a:latin typeface="Lexend Light"/>
                <a:ea typeface="Lexend Light"/>
                <a:cs typeface="Lexend Light"/>
                <a:sym typeface="Lexend Light"/>
                <a:hlinkClick r:id="rId4"/>
              </a:rPr>
              <a:t>Planera bättre</a:t>
            </a:r>
            <a:endParaRPr sz="100">
              <a:solidFill>
                <a:schemeClr val="dk1"/>
              </a:solidFill>
            </a:endParaRPr>
          </a:p>
        </p:txBody>
      </p:sp>
      <p:pic>
        <p:nvPicPr>
          <p:cNvPr id="111" name="Google Shape;111;p15" descr="Med en god planering kan du få tid över till att göra andra saker som känns roligare!&#10;&#10;Här får du tips på hur du kan lägga upp din tid för att både hinna med roliga saker men också alla måsten.&#10;&#10;Du kan både använda dig av en fysisk kalender,  mobilen eller lappar. Testa att göra ett veckoschema där du får med både skola och fritid.&#10;&#10;bland kan det kännas svårt och tråkigt att planera och framför allt att hålla sig till planeringen.&#10;&#10;Om du har koll på allt som ska göras men ändå inte gör det. Försök att ta ett steg tillbaka och fundera över vad det är som gör att du inte sätter igång.&#10;&#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is_from_webapp=1&amp;sender_device=pc" title="Planera bättre">
            <a:hlinkClick r:id="rId5"/>
          </p:cNvPr>
          <p:cNvPicPr preferRelativeResize="0"/>
          <p:nvPr/>
        </p:nvPicPr>
        <p:blipFill>
          <a:blip r:embed="rId6">
            <a:alphaModFix/>
          </a:blip>
          <a:stretch>
            <a:fillRect/>
          </a:stretch>
        </p:blipFill>
        <p:spPr>
          <a:xfrm>
            <a:off x="2003925" y="1040600"/>
            <a:ext cx="5487734" cy="308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3"/>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80" name="Google Shape;380;p33"/>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Tankekarta</a:t>
            </a:r>
            <a:endParaRPr sz="3200">
              <a:solidFill>
                <a:schemeClr val="lt1"/>
              </a:solidFill>
              <a:latin typeface="Lexend Light"/>
              <a:ea typeface="Lexend Light"/>
              <a:cs typeface="Lexend Light"/>
              <a:sym typeface="Lexend Light"/>
            </a:endParaRPr>
          </a:p>
        </p:txBody>
      </p:sp>
      <p:sp>
        <p:nvSpPr>
          <p:cNvPr id="381" name="Google Shape;381;p33"/>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82" name="Google Shape;382;p33"/>
          <p:cNvGrpSpPr/>
          <p:nvPr/>
        </p:nvGrpSpPr>
        <p:grpSpPr>
          <a:xfrm>
            <a:off x="0" y="4650300"/>
            <a:ext cx="9144000" cy="493200"/>
            <a:chOff x="0" y="4650300"/>
            <a:chExt cx="9144000" cy="493200"/>
          </a:xfrm>
        </p:grpSpPr>
        <p:sp>
          <p:nvSpPr>
            <p:cNvPr id="383" name="Google Shape;383;p33"/>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84" name="Google Shape;384;p33"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385" name="Google Shape;385;p33"/>
          <p:cNvSpPr txBox="1">
            <a:spLocks noGrp="1"/>
          </p:cNvSpPr>
          <p:nvPr>
            <p:ph type="body" idx="2"/>
          </p:nvPr>
        </p:nvSpPr>
        <p:spPr>
          <a:xfrm>
            <a:off x="403575" y="1738125"/>
            <a:ext cx="5162700" cy="29634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480"/>
              </a:spcBef>
              <a:spcAft>
                <a:spcPts val="0"/>
              </a:spcAft>
              <a:buSzPts val="1400"/>
              <a:buFont typeface="Lexend Light"/>
              <a:buChar char="•"/>
            </a:pPr>
            <a:r>
              <a:rPr lang="sv-SE" sz="1400">
                <a:latin typeface="Lexend Light"/>
                <a:ea typeface="Lexend Light"/>
                <a:cs typeface="Lexend Light"/>
                <a:sym typeface="Lexend Light"/>
              </a:rPr>
              <a:t>Hjälper till att strukturera tankar.</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Bra för att överblicka större projekt.</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Lättare att se hur idéer hänger ihop.</a:t>
            </a: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45720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386" name="Google Shape;386;p33"/>
          <p:cNvSpPr txBox="1">
            <a:spLocks noGrp="1"/>
          </p:cNvSpPr>
          <p:nvPr>
            <p:ph type="body" idx="3"/>
          </p:nvPr>
        </p:nvSpPr>
        <p:spPr>
          <a:xfrm>
            <a:off x="403575" y="1151450"/>
            <a:ext cx="6158100" cy="4797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sv-SE" sz="1900" b="0">
                <a:latin typeface="Lexend Light"/>
                <a:ea typeface="Lexend Light"/>
                <a:cs typeface="Lexend Light"/>
                <a:sym typeface="Lexend Light"/>
              </a:rPr>
              <a:t>Varför är det bra att använda tankekarta?</a:t>
            </a:r>
            <a:endParaRPr sz="1900" b="0">
              <a:latin typeface="Lexend Light"/>
              <a:ea typeface="Lexend Light"/>
              <a:cs typeface="Lexend Light"/>
              <a:sym typeface="Lexend Light"/>
            </a:endParaRPr>
          </a:p>
        </p:txBody>
      </p:sp>
      <p:sp>
        <p:nvSpPr>
          <p:cNvPr id="387" name="Google Shape;387;p33"/>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pic>
        <p:nvPicPr>
          <p:cNvPr id="388" name="Google Shape;388;p33"/>
          <p:cNvPicPr preferRelativeResize="0"/>
          <p:nvPr/>
        </p:nvPicPr>
        <p:blipFill>
          <a:blip r:embed="rId4">
            <a:alphaModFix/>
          </a:blip>
          <a:stretch>
            <a:fillRect/>
          </a:stretch>
        </p:blipFill>
        <p:spPr>
          <a:xfrm>
            <a:off x="5600975" y="655275"/>
            <a:ext cx="3273000" cy="2203200"/>
          </a:xfrm>
          <a:prstGeom prst="roundRect">
            <a:avLst>
              <a:gd name="adj" fmla="val 16667"/>
            </a:avLst>
          </a:prstGeom>
          <a:noFill/>
          <a:ln>
            <a:noFill/>
          </a:ln>
          <a:effectLst>
            <a:outerShdw blurRad="57150" dist="19050" dir="5400000" algn="bl" rotWithShape="0">
              <a:srgbClr val="000000">
                <a:alpha val="50000"/>
              </a:srgbClr>
            </a:outerShdw>
          </a:effectLst>
        </p:spPr>
      </p:pic>
      <p:sp>
        <p:nvSpPr>
          <p:cNvPr id="389" name="Google Shape;389;p33"/>
          <p:cNvSpPr txBox="1">
            <a:spLocks noGrp="1"/>
          </p:cNvSpPr>
          <p:nvPr>
            <p:ph type="body" idx="2"/>
          </p:nvPr>
        </p:nvSpPr>
        <p:spPr>
          <a:xfrm>
            <a:off x="5566275" y="2899650"/>
            <a:ext cx="3273000" cy="3018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sv-SE" sz="1100">
                <a:latin typeface="Lexend Light"/>
                <a:ea typeface="Lexend Light"/>
                <a:cs typeface="Lexend Light"/>
                <a:sym typeface="Lexend Light"/>
              </a:rPr>
              <a:t>Tankekarta om judendomen skapat i Mindomo</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xEl>
                                              <p:pRg st="0" end="0"/>
                                            </p:txEl>
                                          </p:spTgt>
                                        </p:tgtEl>
                                        <p:attrNameLst>
                                          <p:attrName>style.visibility</p:attrName>
                                        </p:attrNameLst>
                                      </p:cBhvr>
                                      <p:to>
                                        <p:strVal val="visible"/>
                                      </p:to>
                                    </p:set>
                                    <p:animEffect transition="in" filter="fade">
                                      <p:cBhvr>
                                        <p:cTn id="12" dur="1000"/>
                                        <p:tgtEl>
                                          <p:spTgt spid="3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xEl>
                                              <p:pRg st="1" end="1"/>
                                            </p:txEl>
                                          </p:spTgt>
                                        </p:tgtEl>
                                        <p:attrNameLst>
                                          <p:attrName>style.visibility</p:attrName>
                                        </p:attrNameLst>
                                      </p:cBhvr>
                                      <p:to>
                                        <p:strVal val="visible"/>
                                      </p:to>
                                    </p:set>
                                    <p:animEffect transition="in" filter="fade">
                                      <p:cBhvr>
                                        <p:cTn id="17" dur="1000"/>
                                        <p:tgtEl>
                                          <p:spTgt spid="3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5">
                                            <p:txEl>
                                              <p:pRg st="2" end="2"/>
                                            </p:txEl>
                                          </p:spTgt>
                                        </p:tgtEl>
                                        <p:attrNameLst>
                                          <p:attrName>style.visibility</p:attrName>
                                        </p:attrNameLst>
                                      </p:cBhvr>
                                      <p:to>
                                        <p:strVal val="visible"/>
                                      </p:to>
                                    </p:set>
                                    <p:animEffect transition="in" filter="fade">
                                      <p:cBhvr>
                                        <p:cTn id="22" dur="1000"/>
                                        <p:tgtEl>
                                          <p:spTgt spid="3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5">
                                            <p:txEl>
                                              <p:pRg st="3" end="3"/>
                                            </p:txEl>
                                          </p:spTgt>
                                        </p:tgtEl>
                                        <p:attrNameLst>
                                          <p:attrName>style.visibility</p:attrName>
                                        </p:attrNameLst>
                                      </p:cBhvr>
                                      <p:to>
                                        <p:strVal val="visible"/>
                                      </p:to>
                                    </p:set>
                                    <p:animEffect transition="in" filter="fade">
                                      <p:cBhvr>
                                        <p:cTn id="27" dur="1000"/>
                                        <p:tgtEl>
                                          <p:spTgt spid="38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5">
                                            <p:txEl>
                                              <p:pRg st="4" end="4"/>
                                            </p:txEl>
                                          </p:spTgt>
                                        </p:tgtEl>
                                        <p:attrNameLst>
                                          <p:attrName>style.visibility</p:attrName>
                                        </p:attrNameLst>
                                      </p:cBhvr>
                                      <p:to>
                                        <p:strVal val="visible"/>
                                      </p:to>
                                    </p:set>
                                    <p:animEffect transition="in" filter="fade">
                                      <p:cBhvr>
                                        <p:cTn id="32" dur="1000"/>
                                        <p:tgtEl>
                                          <p:spTgt spid="38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5">
                                            <p:txEl>
                                              <p:pRg st="5" end="5"/>
                                            </p:txEl>
                                          </p:spTgt>
                                        </p:tgtEl>
                                        <p:attrNameLst>
                                          <p:attrName>style.visibility</p:attrName>
                                        </p:attrNameLst>
                                      </p:cBhvr>
                                      <p:to>
                                        <p:strVal val="visible"/>
                                      </p:to>
                                    </p:set>
                                    <p:animEffect transition="in" filter="fade">
                                      <p:cBhvr>
                                        <p:cTn id="37" dur="1000"/>
                                        <p:tgtEl>
                                          <p:spTgt spid="38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5">
                                            <p:txEl>
                                              <p:pRg st="6" end="6"/>
                                            </p:txEl>
                                          </p:spTgt>
                                        </p:tgtEl>
                                        <p:attrNameLst>
                                          <p:attrName>style.visibility</p:attrName>
                                        </p:attrNameLst>
                                      </p:cBhvr>
                                      <p:to>
                                        <p:strVal val="visible"/>
                                      </p:to>
                                    </p:set>
                                    <p:animEffect transition="in" filter="fade">
                                      <p:cBhvr>
                                        <p:cTn id="42" dur="1000"/>
                                        <p:tgtEl>
                                          <p:spTgt spid="38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5">
                                            <p:txEl>
                                              <p:pRg st="7" end="7"/>
                                            </p:txEl>
                                          </p:spTgt>
                                        </p:tgtEl>
                                        <p:attrNameLst>
                                          <p:attrName>style.visibility</p:attrName>
                                        </p:attrNameLst>
                                      </p:cBhvr>
                                      <p:to>
                                        <p:strVal val="visible"/>
                                      </p:to>
                                    </p:set>
                                    <p:animEffect transition="in" filter="fade">
                                      <p:cBhvr>
                                        <p:cTn id="47" dur="1000"/>
                                        <p:tgtEl>
                                          <p:spTgt spid="38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8"/>
                                        </p:tgtEl>
                                        <p:attrNameLst>
                                          <p:attrName>style.visibility</p:attrName>
                                        </p:attrNameLst>
                                      </p:cBhvr>
                                      <p:to>
                                        <p:strVal val="visible"/>
                                      </p:to>
                                    </p:set>
                                    <p:animEffect transition="in" filter="fade">
                                      <p:cBhvr>
                                        <p:cTn id="52" dur="1000"/>
                                        <p:tgtEl>
                                          <p:spTgt spid="388"/>
                                        </p:tgtEl>
                                      </p:cBhvr>
                                    </p:animEffect>
                                  </p:childTnLst>
                                </p:cTn>
                              </p:par>
                              <p:par>
                                <p:cTn id="53" presetID="1" presetClass="entr" presetSubtype="0" fill="hold" nodeType="withEffect">
                                  <p:stCondLst>
                                    <p:cond delay="0"/>
                                  </p:stCondLst>
                                  <p:childTnLst>
                                    <p:set>
                                      <p:cBhvr>
                                        <p:cTn id="54"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4"/>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395" name="Google Shape;395;p34"/>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Tankekarta</a:t>
            </a:r>
            <a:endParaRPr sz="3200">
              <a:solidFill>
                <a:schemeClr val="lt1"/>
              </a:solidFill>
              <a:latin typeface="Lexend Light"/>
              <a:ea typeface="Lexend Light"/>
              <a:cs typeface="Lexend Light"/>
              <a:sym typeface="Lexend Light"/>
            </a:endParaRPr>
          </a:p>
        </p:txBody>
      </p:sp>
      <p:sp>
        <p:nvSpPr>
          <p:cNvPr id="396" name="Google Shape;396;p3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97" name="Google Shape;397;p34"/>
          <p:cNvGrpSpPr/>
          <p:nvPr/>
        </p:nvGrpSpPr>
        <p:grpSpPr>
          <a:xfrm>
            <a:off x="0" y="4650300"/>
            <a:ext cx="9144000" cy="493200"/>
            <a:chOff x="0" y="4650300"/>
            <a:chExt cx="9144000" cy="493200"/>
          </a:xfrm>
        </p:grpSpPr>
        <p:sp>
          <p:nvSpPr>
            <p:cNvPr id="398" name="Google Shape;398;p34"/>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99" name="Google Shape;399;p34"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400" name="Google Shape;400;p34"/>
          <p:cNvSpPr txBox="1">
            <a:spLocks noGrp="1"/>
          </p:cNvSpPr>
          <p:nvPr>
            <p:ph type="body" idx="2"/>
          </p:nvPr>
        </p:nvSpPr>
        <p:spPr>
          <a:xfrm>
            <a:off x="403575" y="1738125"/>
            <a:ext cx="5162700" cy="18753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480"/>
              </a:spcBef>
              <a:spcAft>
                <a:spcPts val="0"/>
              </a:spcAft>
              <a:buSzPts val="1400"/>
              <a:buFont typeface="Lexend Light"/>
              <a:buChar char="•"/>
            </a:pPr>
            <a:r>
              <a:rPr lang="sv-SE" sz="1400">
                <a:latin typeface="Lexend Light"/>
                <a:ea typeface="Lexend Light"/>
                <a:cs typeface="Lexend Light"/>
                <a:sym typeface="Lexend Light"/>
              </a:rPr>
              <a:t>Förbereda dig inför prov eller redovisning</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Förklara ett ämne för en kompis</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Se vad du redan kan och vad du behöver öva mer på</a:t>
            </a: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45720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401" name="Google Shape;401;p34"/>
          <p:cNvSpPr txBox="1">
            <a:spLocks noGrp="1"/>
          </p:cNvSpPr>
          <p:nvPr>
            <p:ph type="body" idx="3"/>
          </p:nvPr>
        </p:nvSpPr>
        <p:spPr>
          <a:xfrm>
            <a:off x="403575" y="1151450"/>
            <a:ext cx="6158100" cy="4797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sv-SE" sz="1900" b="0">
                <a:latin typeface="Lexend Light"/>
                <a:ea typeface="Lexend Light"/>
                <a:cs typeface="Lexend Light"/>
                <a:sym typeface="Lexend Light"/>
              </a:rPr>
              <a:t>Vad kan man använda en tankekarta till?</a:t>
            </a:r>
            <a:endParaRPr sz="1900" b="0">
              <a:latin typeface="Lexend Light"/>
              <a:ea typeface="Lexend Light"/>
              <a:cs typeface="Lexend Light"/>
              <a:sym typeface="Lexend Light"/>
            </a:endParaRPr>
          </a:p>
        </p:txBody>
      </p:sp>
      <p:sp>
        <p:nvSpPr>
          <p:cNvPr id="402" name="Google Shape;402;p34"/>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xEl>
                                              <p:pRg st="0" end="0"/>
                                            </p:txEl>
                                          </p:spTgt>
                                        </p:tgtEl>
                                        <p:attrNameLst>
                                          <p:attrName>style.visibility</p:attrName>
                                        </p:attrNameLst>
                                      </p:cBhvr>
                                      <p:to>
                                        <p:strVal val="visible"/>
                                      </p:to>
                                    </p:set>
                                    <p:animEffect transition="in" filter="fade">
                                      <p:cBhvr>
                                        <p:cTn id="12" dur="1000"/>
                                        <p:tgtEl>
                                          <p:spTgt spid="4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xEl>
                                              <p:pRg st="1" end="1"/>
                                            </p:txEl>
                                          </p:spTgt>
                                        </p:tgtEl>
                                        <p:attrNameLst>
                                          <p:attrName>style.visibility</p:attrName>
                                        </p:attrNameLst>
                                      </p:cBhvr>
                                      <p:to>
                                        <p:strVal val="visible"/>
                                      </p:to>
                                    </p:set>
                                    <p:animEffect transition="in" filter="fade">
                                      <p:cBhvr>
                                        <p:cTn id="17" dur="1000"/>
                                        <p:tgtEl>
                                          <p:spTgt spid="4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0">
                                            <p:txEl>
                                              <p:pRg st="2" end="2"/>
                                            </p:txEl>
                                          </p:spTgt>
                                        </p:tgtEl>
                                        <p:attrNameLst>
                                          <p:attrName>style.visibility</p:attrName>
                                        </p:attrNameLst>
                                      </p:cBhvr>
                                      <p:to>
                                        <p:strVal val="visible"/>
                                      </p:to>
                                    </p:set>
                                    <p:animEffect transition="in" filter="fade">
                                      <p:cBhvr>
                                        <p:cTn id="22" dur="1000"/>
                                        <p:tgtEl>
                                          <p:spTgt spid="4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0">
                                            <p:txEl>
                                              <p:pRg st="3" end="3"/>
                                            </p:txEl>
                                          </p:spTgt>
                                        </p:tgtEl>
                                        <p:attrNameLst>
                                          <p:attrName>style.visibility</p:attrName>
                                        </p:attrNameLst>
                                      </p:cBhvr>
                                      <p:to>
                                        <p:strVal val="visible"/>
                                      </p:to>
                                    </p:set>
                                    <p:animEffect transition="in" filter="fade">
                                      <p:cBhvr>
                                        <p:cTn id="27" dur="1000"/>
                                        <p:tgtEl>
                                          <p:spTgt spid="4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0">
                                            <p:txEl>
                                              <p:pRg st="4" end="4"/>
                                            </p:txEl>
                                          </p:spTgt>
                                        </p:tgtEl>
                                        <p:attrNameLst>
                                          <p:attrName>style.visibility</p:attrName>
                                        </p:attrNameLst>
                                      </p:cBhvr>
                                      <p:to>
                                        <p:strVal val="visible"/>
                                      </p:to>
                                    </p:set>
                                    <p:animEffect transition="in" filter="fade">
                                      <p:cBhvr>
                                        <p:cTn id="32" dur="1000"/>
                                        <p:tgtEl>
                                          <p:spTgt spid="40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0">
                                            <p:txEl>
                                              <p:pRg st="5" end="5"/>
                                            </p:txEl>
                                          </p:spTgt>
                                        </p:tgtEl>
                                        <p:attrNameLst>
                                          <p:attrName>style.visibility</p:attrName>
                                        </p:attrNameLst>
                                      </p:cBhvr>
                                      <p:to>
                                        <p:strVal val="visible"/>
                                      </p:to>
                                    </p:set>
                                    <p:animEffect transition="in" filter="fade">
                                      <p:cBhvr>
                                        <p:cTn id="37" dur="1000"/>
                                        <p:tgtEl>
                                          <p:spTgt spid="40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0">
                                            <p:txEl>
                                              <p:pRg st="6" end="6"/>
                                            </p:txEl>
                                          </p:spTgt>
                                        </p:tgtEl>
                                        <p:attrNameLst>
                                          <p:attrName>style.visibility</p:attrName>
                                        </p:attrNameLst>
                                      </p:cBhvr>
                                      <p:to>
                                        <p:strVal val="visible"/>
                                      </p:to>
                                    </p:set>
                                    <p:animEffect transition="in" filter="fade">
                                      <p:cBhvr>
                                        <p:cTn id="42" dur="1000"/>
                                        <p:tgtEl>
                                          <p:spTgt spid="40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0">
                                            <p:txEl>
                                              <p:pRg st="7" end="7"/>
                                            </p:txEl>
                                          </p:spTgt>
                                        </p:tgtEl>
                                        <p:attrNameLst>
                                          <p:attrName>style.visibility</p:attrName>
                                        </p:attrNameLst>
                                      </p:cBhvr>
                                      <p:to>
                                        <p:strVal val="visible"/>
                                      </p:to>
                                    </p:set>
                                    <p:animEffect transition="in" filter="fade">
                                      <p:cBhvr>
                                        <p:cTn id="47" dur="1000"/>
                                        <p:tgtEl>
                                          <p:spTgt spid="4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5"/>
          <p:cNvSpPr/>
          <p:nvPr/>
        </p:nvSpPr>
        <p:spPr>
          <a:xfrm rot="318">
            <a:off x="433000" y="337775"/>
            <a:ext cx="64878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408" name="Google Shape;408;p35"/>
          <p:cNvSpPr txBox="1"/>
          <p:nvPr/>
        </p:nvSpPr>
        <p:spPr>
          <a:xfrm>
            <a:off x="433000" y="367375"/>
            <a:ext cx="6393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300">
                <a:solidFill>
                  <a:schemeClr val="lt1"/>
                </a:solidFill>
                <a:latin typeface="Lexend Light"/>
                <a:ea typeface="Lexend Light"/>
                <a:cs typeface="Lexend Light"/>
                <a:sym typeface="Lexend Light"/>
              </a:rPr>
              <a:t>Mindomo - digitalt verktyg för tankekartor </a:t>
            </a:r>
            <a:endParaRPr sz="2500">
              <a:solidFill>
                <a:schemeClr val="lt1"/>
              </a:solidFill>
              <a:latin typeface="Lexend Light"/>
              <a:ea typeface="Lexend Light"/>
              <a:cs typeface="Lexend Light"/>
              <a:sym typeface="Lexend Light"/>
            </a:endParaRPr>
          </a:p>
        </p:txBody>
      </p:sp>
      <p:sp>
        <p:nvSpPr>
          <p:cNvPr id="409" name="Google Shape;409;p3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10" name="Google Shape;410;p35"/>
          <p:cNvGrpSpPr/>
          <p:nvPr/>
        </p:nvGrpSpPr>
        <p:grpSpPr>
          <a:xfrm>
            <a:off x="0" y="4650300"/>
            <a:ext cx="9144000" cy="493200"/>
            <a:chOff x="0" y="4650300"/>
            <a:chExt cx="9144000" cy="493200"/>
          </a:xfrm>
        </p:grpSpPr>
        <p:sp>
          <p:nvSpPr>
            <p:cNvPr id="411" name="Google Shape;411;p35"/>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12" name="Google Shape;412;p3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413" name="Google Shape;413;p35"/>
          <p:cNvSpPr txBox="1">
            <a:spLocks noGrp="1"/>
          </p:cNvSpPr>
          <p:nvPr>
            <p:ph type="body" idx="2"/>
          </p:nvPr>
        </p:nvSpPr>
        <p:spPr>
          <a:xfrm>
            <a:off x="403575" y="1738125"/>
            <a:ext cx="5162700" cy="1875300"/>
          </a:xfrm>
          <a:prstGeom prst="rect">
            <a:avLst/>
          </a:prstGeom>
        </p:spPr>
        <p:txBody>
          <a:bodyPr spcFirstLastPara="1" wrap="square" lIns="91425" tIns="45700" rIns="91425" bIns="45700" anchor="t" anchorCtr="0">
            <a:noAutofit/>
          </a:bodyPr>
          <a:lstStyle/>
          <a:p>
            <a:pPr marL="457200" lvl="0" indent="-317500" algn="l" rtl="0">
              <a:lnSpc>
                <a:spcPct val="100000"/>
              </a:lnSpc>
              <a:spcBef>
                <a:spcPts val="480"/>
              </a:spcBef>
              <a:spcAft>
                <a:spcPts val="0"/>
              </a:spcAft>
              <a:buSzPts val="1400"/>
              <a:buFont typeface="Lexend Light"/>
              <a:buChar char="•"/>
            </a:pPr>
            <a:r>
              <a:rPr lang="sv-SE" sz="1400">
                <a:latin typeface="Lexend Light"/>
                <a:ea typeface="Lexend Light"/>
                <a:cs typeface="Lexend Light"/>
                <a:sym typeface="Lexend Light"/>
              </a:rPr>
              <a:t>Skapa digitala tankekartor</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Infoga text, länkar, ljud bild och filmklipp</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Skapa en presentation av din tankekarta</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Länslicens för alla skolor i Kronobergs län</a:t>
            </a:r>
            <a:endParaRPr sz="1400">
              <a:latin typeface="Lexend Light"/>
              <a:ea typeface="Lexend Light"/>
              <a:cs typeface="Lexend Light"/>
              <a:sym typeface="Lexend Light"/>
            </a:endParaRPr>
          </a:p>
          <a:p>
            <a:pPr marL="914400" lvl="1" indent="-317500" algn="l" rtl="0">
              <a:lnSpc>
                <a:spcPct val="100000"/>
              </a:lnSpc>
              <a:spcBef>
                <a:spcPts val="0"/>
              </a:spcBef>
              <a:spcAft>
                <a:spcPts val="0"/>
              </a:spcAft>
              <a:buSzPts val="1400"/>
              <a:buFont typeface="Lexend Light"/>
              <a:buChar char="–"/>
            </a:pPr>
            <a:r>
              <a:rPr lang="sv-SE" sz="1400">
                <a:latin typeface="Lexend Light"/>
                <a:ea typeface="Lexend Light"/>
                <a:cs typeface="Lexend Light"/>
                <a:sym typeface="Lexend Light"/>
              </a:rPr>
              <a:t>Inloggning via Skolon, Skolfederation, Google eller Microsoft.</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lnSpc>
                <a:spcPct val="100000"/>
              </a:lnSpc>
              <a:spcBef>
                <a:spcPts val="0"/>
              </a:spcBef>
              <a:spcAft>
                <a:spcPts val="0"/>
              </a:spcAft>
              <a:buSzPts val="1400"/>
              <a:buFont typeface="Lexend Light"/>
              <a:buChar char="•"/>
            </a:pPr>
            <a:r>
              <a:rPr lang="sv-SE" sz="1400" b="1">
                <a:latin typeface="Lexend"/>
                <a:ea typeface="Lexend"/>
                <a:cs typeface="Lexend"/>
                <a:sym typeface="Lexend"/>
              </a:rPr>
              <a:t>Film</a:t>
            </a:r>
            <a:r>
              <a:rPr lang="sv-SE" sz="1400">
                <a:latin typeface="Lexend Light"/>
                <a:ea typeface="Lexend Light"/>
                <a:cs typeface="Lexend Light"/>
                <a:sym typeface="Lexend Light"/>
              </a:rPr>
              <a:t>: </a:t>
            </a:r>
            <a:r>
              <a:rPr lang="sv-SE" sz="1400" u="sng">
                <a:solidFill>
                  <a:schemeClr val="hlink"/>
                </a:solidFill>
                <a:latin typeface="Lexend Light"/>
                <a:ea typeface="Lexend Light"/>
                <a:cs typeface="Lexend Light"/>
                <a:sym typeface="Lexend Light"/>
                <a:hlinkClick r:id="rId4"/>
              </a:rPr>
              <a:t>Skapa en tankekarta i Mindomo </a:t>
            </a:r>
            <a:r>
              <a:rPr lang="sv-SE" sz="1400">
                <a:latin typeface="Lexend Light"/>
                <a:ea typeface="Lexend Light"/>
                <a:cs typeface="Lexend Light"/>
                <a:sym typeface="Lexend Light"/>
              </a:rPr>
              <a:t> (5 min 7 sek)</a:t>
            </a: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sz="1400">
              <a:latin typeface="Lexend Light"/>
              <a:ea typeface="Lexend Light"/>
              <a:cs typeface="Lexend Light"/>
              <a:sym typeface="Lexend Light"/>
            </a:endParaRPr>
          </a:p>
          <a:p>
            <a:pPr marL="45720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414" name="Google Shape;414;p35"/>
          <p:cNvSpPr txBox="1">
            <a:spLocks noGrp="1"/>
          </p:cNvSpPr>
          <p:nvPr>
            <p:ph type="body" idx="3"/>
          </p:nvPr>
        </p:nvSpPr>
        <p:spPr>
          <a:xfrm>
            <a:off x="403575" y="1151450"/>
            <a:ext cx="6158100" cy="479700"/>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sv-SE" sz="1900" b="0">
                <a:latin typeface="Lexend Light"/>
                <a:ea typeface="Lexend Light"/>
                <a:cs typeface="Lexend Light"/>
                <a:sym typeface="Lexend Light"/>
              </a:rPr>
              <a:t>Mindomo</a:t>
            </a:r>
            <a:endParaRPr sz="1900" b="0">
              <a:latin typeface="Lexend Light"/>
              <a:ea typeface="Lexend Light"/>
              <a:cs typeface="Lexend Light"/>
              <a:sym typeface="Lexend Light"/>
            </a:endParaRPr>
          </a:p>
        </p:txBody>
      </p:sp>
      <p:sp>
        <p:nvSpPr>
          <p:cNvPr id="415" name="Google Shape;415;p35"/>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pic>
        <p:nvPicPr>
          <p:cNvPr id="416" name="Google Shape;416;p35"/>
          <p:cNvPicPr preferRelativeResize="0"/>
          <p:nvPr/>
        </p:nvPicPr>
        <p:blipFill>
          <a:blip r:embed="rId5">
            <a:alphaModFix/>
          </a:blip>
          <a:stretch>
            <a:fillRect/>
          </a:stretch>
        </p:blipFill>
        <p:spPr>
          <a:xfrm>
            <a:off x="5566275" y="1259775"/>
            <a:ext cx="3272924" cy="1988917"/>
          </a:xfrm>
          <a:prstGeom prst="rect">
            <a:avLst/>
          </a:prstGeom>
          <a:noFill/>
          <a:ln>
            <a:noFill/>
          </a:ln>
          <a:effectLst>
            <a:outerShdw blurRad="57150" dist="19050" dir="5400000" algn="bl" rotWithShape="0">
              <a:srgbClr val="000000">
                <a:alpha val="50000"/>
              </a:srgbClr>
            </a:outerShdw>
          </a:effectLst>
        </p:spPr>
      </p:pic>
      <p:sp>
        <p:nvSpPr>
          <p:cNvPr id="417" name="Google Shape;417;p35"/>
          <p:cNvSpPr txBox="1">
            <a:spLocks noGrp="1"/>
          </p:cNvSpPr>
          <p:nvPr>
            <p:ph type="body" idx="2"/>
          </p:nvPr>
        </p:nvSpPr>
        <p:spPr>
          <a:xfrm>
            <a:off x="5566238" y="3248700"/>
            <a:ext cx="3273000" cy="3018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sv-SE" sz="1100">
                <a:latin typeface="Lexend Light"/>
                <a:ea typeface="Lexend Light"/>
                <a:cs typeface="Lexend Light"/>
                <a:sym typeface="Lexend Light"/>
              </a:rPr>
              <a:t>Påbörjad tankekarta om Havet från Mindomo</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xEl>
                                              <p:pRg st="0" end="0"/>
                                            </p:txEl>
                                          </p:spTgt>
                                        </p:tgtEl>
                                        <p:attrNameLst>
                                          <p:attrName>style.visibility</p:attrName>
                                        </p:attrNameLst>
                                      </p:cBhvr>
                                      <p:to>
                                        <p:strVal val="visible"/>
                                      </p:to>
                                    </p:set>
                                    <p:animEffect transition="in" filter="fade">
                                      <p:cBhvr>
                                        <p:cTn id="12" dur="1000"/>
                                        <p:tgtEl>
                                          <p:spTgt spid="4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3">
                                            <p:txEl>
                                              <p:pRg st="1" end="1"/>
                                            </p:txEl>
                                          </p:spTgt>
                                        </p:tgtEl>
                                        <p:attrNameLst>
                                          <p:attrName>style.visibility</p:attrName>
                                        </p:attrNameLst>
                                      </p:cBhvr>
                                      <p:to>
                                        <p:strVal val="visible"/>
                                      </p:to>
                                    </p:set>
                                    <p:animEffect transition="in" filter="fade">
                                      <p:cBhvr>
                                        <p:cTn id="17" dur="1000"/>
                                        <p:tgtEl>
                                          <p:spTgt spid="4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3">
                                            <p:txEl>
                                              <p:pRg st="2" end="2"/>
                                            </p:txEl>
                                          </p:spTgt>
                                        </p:tgtEl>
                                        <p:attrNameLst>
                                          <p:attrName>style.visibility</p:attrName>
                                        </p:attrNameLst>
                                      </p:cBhvr>
                                      <p:to>
                                        <p:strVal val="visible"/>
                                      </p:to>
                                    </p:set>
                                    <p:animEffect transition="in" filter="fade">
                                      <p:cBhvr>
                                        <p:cTn id="22" dur="1000"/>
                                        <p:tgtEl>
                                          <p:spTgt spid="4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3">
                                            <p:txEl>
                                              <p:pRg st="3" end="3"/>
                                            </p:txEl>
                                          </p:spTgt>
                                        </p:tgtEl>
                                        <p:attrNameLst>
                                          <p:attrName>style.visibility</p:attrName>
                                        </p:attrNameLst>
                                      </p:cBhvr>
                                      <p:to>
                                        <p:strVal val="visible"/>
                                      </p:to>
                                    </p:set>
                                    <p:animEffect transition="in" filter="fade">
                                      <p:cBhvr>
                                        <p:cTn id="27" dur="1000"/>
                                        <p:tgtEl>
                                          <p:spTgt spid="4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3">
                                            <p:txEl>
                                              <p:pRg st="4" end="4"/>
                                            </p:txEl>
                                          </p:spTgt>
                                        </p:tgtEl>
                                        <p:attrNameLst>
                                          <p:attrName>style.visibility</p:attrName>
                                        </p:attrNameLst>
                                      </p:cBhvr>
                                      <p:to>
                                        <p:strVal val="visible"/>
                                      </p:to>
                                    </p:set>
                                    <p:animEffect transition="in" filter="fade">
                                      <p:cBhvr>
                                        <p:cTn id="32" dur="1000"/>
                                        <p:tgtEl>
                                          <p:spTgt spid="4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3">
                                            <p:txEl>
                                              <p:pRg st="5" end="5"/>
                                            </p:txEl>
                                          </p:spTgt>
                                        </p:tgtEl>
                                        <p:attrNameLst>
                                          <p:attrName>style.visibility</p:attrName>
                                        </p:attrNameLst>
                                      </p:cBhvr>
                                      <p:to>
                                        <p:strVal val="visible"/>
                                      </p:to>
                                    </p:set>
                                    <p:animEffect transition="in" filter="fade">
                                      <p:cBhvr>
                                        <p:cTn id="37" dur="1000"/>
                                        <p:tgtEl>
                                          <p:spTgt spid="4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3">
                                            <p:txEl>
                                              <p:pRg st="6" end="6"/>
                                            </p:txEl>
                                          </p:spTgt>
                                        </p:tgtEl>
                                        <p:attrNameLst>
                                          <p:attrName>style.visibility</p:attrName>
                                        </p:attrNameLst>
                                      </p:cBhvr>
                                      <p:to>
                                        <p:strVal val="visible"/>
                                      </p:to>
                                    </p:set>
                                    <p:animEffect transition="in" filter="fade">
                                      <p:cBhvr>
                                        <p:cTn id="42" dur="1000"/>
                                        <p:tgtEl>
                                          <p:spTgt spid="41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3">
                                            <p:txEl>
                                              <p:pRg st="7" end="7"/>
                                            </p:txEl>
                                          </p:spTgt>
                                        </p:tgtEl>
                                        <p:attrNameLst>
                                          <p:attrName>style.visibility</p:attrName>
                                        </p:attrNameLst>
                                      </p:cBhvr>
                                      <p:to>
                                        <p:strVal val="visible"/>
                                      </p:to>
                                    </p:set>
                                    <p:animEffect transition="in" filter="fade">
                                      <p:cBhvr>
                                        <p:cTn id="47" dur="1000"/>
                                        <p:tgtEl>
                                          <p:spTgt spid="41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3">
                                            <p:txEl>
                                              <p:pRg st="8" end="8"/>
                                            </p:txEl>
                                          </p:spTgt>
                                        </p:tgtEl>
                                        <p:attrNameLst>
                                          <p:attrName>style.visibility</p:attrName>
                                        </p:attrNameLst>
                                      </p:cBhvr>
                                      <p:to>
                                        <p:strVal val="visible"/>
                                      </p:to>
                                    </p:set>
                                    <p:animEffect transition="in" filter="fade">
                                      <p:cBhvr>
                                        <p:cTn id="52" dur="1000"/>
                                        <p:tgtEl>
                                          <p:spTgt spid="41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3">
                                            <p:txEl>
                                              <p:pRg st="9" end="9"/>
                                            </p:txEl>
                                          </p:spTgt>
                                        </p:tgtEl>
                                        <p:attrNameLst>
                                          <p:attrName>style.visibility</p:attrName>
                                        </p:attrNameLst>
                                      </p:cBhvr>
                                      <p:to>
                                        <p:strVal val="visible"/>
                                      </p:to>
                                    </p:set>
                                    <p:animEffect transition="in" filter="fade">
                                      <p:cBhvr>
                                        <p:cTn id="57" dur="1000"/>
                                        <p:tgtEl>
                                          <p:spTgt spid="41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13">
                                            <p:txEl>
                                              <p:pRg st="10" end="10"/>
                                            </p:txEl>
                                          </p:spTgt>
                                        </p:tgtEl>
                                        <p:attrNameLst>
                                          <p:attrName>style.visibility</p:attrName>
                                        </p:attrNameLst>
                                      </p:cBhvr>
                                      <p:to>
                                        <p:strVal val="visible"/>
                                      </p:to>
                                    </p:set>
                                    <p:animEffect transition="in" filter="fade">
                                      <p:cBhvr>
                                        <p:cTn id="62" dur="1000"/>
                                        <p:tgtEl>
                                          <p:spTgt spid="4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6"/>
          <p:cNvSpPr/>
          <p:nvPr/>
        </p:nvSpPr>
        <p:spPr>
          <a:xfrm rot="320">
            <a:off x="-583025" y="300"/>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423" name="Google Shape;423;p36"/>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Frågor</a:t>
            </a:r>
            <a:endParaRPr sz="3200">
              <a:solidFill>
                <a:schemeClr val="lt1"/>
              </a:solidFill>
              <a:latin typeface="Lexend Light"/>
              <a:ea typeface="Lexend Light"/>
              <a:cs typeface="Lexend Light"/>
              <a:sym typeface="Lexend Light"/>
            </a:endParaRPr>
          </a:p>
        </p:txBody>
      </p:sp>
      <p:sp>
        <p:nvSpPr>
          <p:cNvPr id="424" name="Google Shape;424;p3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25" name="Google Shape;425;p36"/>
          <p:cNvGrpSpPr/>
          <p:nvPr/>
        </p:nvGrpSpPr>
        <p:grpSpPr>
          <a:xfrm>
            <a:off x="0" y="4650300"/>
            <a:ext cx="9144000" cy="493200"/>
            <a:chOff x="0" y="4650300"/>
            <a:chExt cx="9144000" cy="493200"/>
          </a:xfrm>
        </p:grpSpPr>
        <p:sp>
          <p:nvSpPr>
            <p:cNvPr id="426" name="Google Shape;426;p36"/>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27" name="Google Shape;427;p3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428" name="Google Shape;428;p36"/>
          <p:cNvSpPr/>
          <p:nvPr/>
        </p:nvSpPr>
        <p:spPr>
          <a:xfrm rot="342">
            <a:off x="1552050" y="1320575"/>
            <a:ext cx="60399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429" name="Google Shape;429;p36"/>
          <p:cNvSpPr txBox="1"/>
          <p:nvPr/>
        </p:nvSpPr>
        <p:spPr>
          <a:xfrm>
            <a:off x="1957800" y="1908275"/>
            <a:ext cx="49104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700">
                <a:solidFill>
                  <a:schemeClr val="lt1"/>
                </a:solidFill>
                <a:latin typeface="Lexend"/>
                <a:ea typeface="Lexend"/>
                <a:cs typeface="Lexend"/>
                <a:sym typeface="Lexend"/>
              </a:rPr>
              <a:t>Vem brukar du fråga om du behöver hjälp att planera?</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1700">
              <a:solidFill>
                <a:schemeClr val="lt1"/>
              </a:solidFill>
              <a:latin typeface="Lexend"/>
              <a:ea typeface="Lexend"/>
              <a:cs typeface="Lexend"/>
              <a:sym typeface="Lexend"/>
            </a:endParaRPr>
          </a:p>
          <a:p>
            <a:pPr marL="0" lvl="0" indent="0" algn="l" rtl="0">
              <a:spcBef>
                <a:spcPts val="0"/>
              </a:spcBef>
              <a:spcAft>
                <a:spcPts val="0"/>
              </a:spcAft>
              <a:buNone/>
            </a:pPr>
            <a:endParaRPr sz="1700">
              <a:solidFill>
                <a:schemeClr val="lt1"/>
              </a:solidFill>
              <a:latin typeface="Lexend"/>
              <a:ea typeface="Lexend"/>
              <a:cs typeface="Lexend"/>
              <a:sym typeface="Lexend"/>
            </a:endParaRPr>
          </a:p>
          <a:p>
            <a:pPr marL="0" lvl="0" indent="0" algn="l" rtl="0">
              <a:spcBef>
                <a:spcPts val="0"/>
              </a:spcBef>
              <a:spcAft>
                <a:spcPts val="0"/>
              </a:spcAft>
              <a:buNone/>
            </a:pPr>
            <a:r>
              <a:rPr lang="sv-SE" sz="1700">
                <a:solidFill>
                  <a:schemeClr val="lt1"/>
                </a:solidFill>
                <a:latin typeface="Lexend"/>
                <a:ea typeface="Lexend"/>
                <a:cs typeface="Lexend"/>
                <a:sym typeface="Lexend"/>
              </a:rPr>
              <a:t>Kan man hjälpa varandra att hålla koll på sin planering? Hur?</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1700">
              <a:solidFill>
                <a:schemeClr val="lt1"/>
              </a:solidFill>
              <a:latin typeface="Lexend"/>
              <a:ea typeface="Lexend"/>
              <a:cs typeface="Lexend"/>
              <a:sym typeface="Lexend"/>
            </a:endParaRPr>
          </a:p>
        </p:txBody>
      </p:sp>
      <p:sp>
        <p:nvSpPr>
          <p:cNvPr id="430" name="Google Shape;430;p36"/>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37"/>
          <p:cNvPicPr preferRelativeResize="0"/>
          <p:nvPr/>
        </p:nvPicPr>
        <p:blipFill rotWithShape="1">
          <a:blip r:embed="rId3">
            <a:alphaModFix/>
          </a:blip>
          <a:srcRect l="22657" t="8733" r="8660" b="10926"/>
          <a:stretch/>
        </p:blipFill>
        <p:spPr>
          <a:xfrm>
            <a:off x="1468450" y="1036324"/>
            <a:ext cx="5796900" cy="3375000"/>
          </a:xfrm>
          <a:prstGeom prst="round2DiagRect">
            <a:avLst>
              <a:gd name="adj1" fmla="val 16667"/>
              <a:gd name="adj2" fmla="val 0"/>
            </a:avLst>
          </a:prstGeom>
          <a:noFill/>
          <a:ln>
            <a:noFill/>
          </a:ln>
          <a:effectLst>
            <a:outerShdw blurRad="57150" dist="19050" dir="5400000" algn="bl" rotWithShape="0">
              <a:srgbClr val="000000">
                <a:alpha val="50000"/>
              </a:srgbClr>
            </a:outerShdw>
          </a:effectLst>
        </p:spPr>
      </p:pic>
      <p:sp>
        <p:nvSpPr>
          <p:cNvPr id="436" name="Google Shape;436;p37"/>
          <p:cNvSpPr/>
          <p:nvPr/>
        </p:nvSpPr>
        <p:spPr>
          <a:xfrm rot="320">
            <a:off x="-583025" y="300"/>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37" name="Google Shape;437;p37"/>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Escape room</a:t>
            </a:r>
            <a:endParaRPr sz="3200">
              <a:solidFill>
                <a:schemeClr val="lt1"/>
              </a:solidFill>
              <a:latin typeface="Lexend Light"/>
              <a:ea typeface="Lexend Light"/>
              <a:cs typeface="Lexend Light"/>
              <a:sym typeface="Lexend Light"/>
            </a:endParaRPr>
          </a:p>
        </p:txBody>
      </p:sp>
      <p:sp>
        <p:nvSpPr>
          <p:cNvPr id="438" name="Google Shape;438;p3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39" name="Google Shape;439;p37"/>
          <p:cNvGrpSpPr/>
          <p:nvPr/>
        </p:nvGrpSpPr>
        <p:grpSpPr>
          <a:xfrm>
            <a:off x="0" y="4650300"/>
            <a:ext cx="9144000" cy="493200"/>
            <a:chOff x="0" y="4650300"/>
            <a:chExt cx="9144000" cy="493200"/>
          </a:xfrm>
        </p:grpSpPr>
        <p:sp>
          <p:nvSpPr>
            <p:cNvPr id="440" name="Google Shape;440;p37"/>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41" name="Google Shape;441;p37"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442" name="Google Shape;442;p37"/>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000">
                <a:solidFill>
                  <a:schemeClr val="lt1"/>
                </a:solidFill>
                <a:latin typeface="Lexend Light"/>
                <a:ea typeface="Lexend Light"/>
                <a:cs typeface="Lexend Light"/>
                <a:sym typeface="Lexend Light"/>
              </a:rPr>
              <a:t>Planering</a:t>
            </a:r>
            <a:endParaRPr sz="200"/>
          </a:p>
        </p:txBody>
      </p:sp>
      <p:sp>
        <p:nvSpPr>
          <p:cNvPr id="443" name="Google Shape;443;p37"/>
          <p:cNvSpPr/>
          <p:nvPr/>
        </p:nvSpPr>
        <p:spPr>
          <a:xfrm rot="409">
            <a:off x="1939500" y="1281750"/>
            <a:ext cx="50385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1100">
                <a:solidFill>
                  <a:schemeClr val="lt1"/>
                </a:solidFill>
                <a:latin typeface="Lexend"/>
                <a:ea typeface="Lexend"/>
                <a:cs typeface="Lexend"/>
                <a:sym typeface="Lexend"/>
              </a:rPr>
              <a:t>Nu finns det ett Escape room om Planering!</a:t>
            </a:r>
            <a:endParaRPr sz="1100">
              <a:solidFill>
                <a:schemeClr val="lt1"/>
              </a:solidFill>
              <a:latin typeface="Lexend"/>
              <a:ea typeface="Lexend"/>
              <a:cs typeface="Lexend"/>
              <a:sym typeface="Lexend"/>
            </a:endParaRPr>
          </a:p>
          <a:p>
            <a:pPr marL="0" lvl="0" indent="0" algn="ctr" rtl="0">
              <a:spcBef>
                <a:spcPts val="0"/>
              </a:spcBef>
              <a:spcAft>
                <a:spcPts val="0"/>
              </a:spcAft>
              <a:buNone/>
            </a:pPr>
            <a:r>
              <a:rPr lang="sv-SE" sz="1100">
                <a:solidFill>
                  <a:schemeClr val="lt1"/>
                </a:solidFill>
                <a:latin typeface="Lexend"/>
                <a:ea typeface="Lexend"/>
                <a:cs typeface="Lexend"/>
                <a:sym typeface="Lexend"/>
              </a:rPr>
              <a:t>Spelet hittar ni på hemsidan under fliken Escape Room</a:t>
            </a:r>
            <a:endParaRPr sz="1100">
              <a:solidFill>
                <a:schemeClr val="lt1"/>
              </a:solidFill>
              <a:latin typeface="Lexend"/>
              <a:ea typeface="Lexend"/>
              <a:cs typeface="Lexend"/>
              <a:sym typeface="Lexend"/>
            </a:endParaRPr>
          </a:p>
          <a:p>
            <a:pPr marL="0" lvl="0" indent="0" algn="ctr" rtl="0">
              <a:spcBef>
                <a:spcPts val="0"/>
              </a:spcBef>
              <a:spcAft>
                <a:spcPts val="0"/>
              </a:spcAft>
              <a:buNone/>
            </a:pPr>
            <a:r>
              <a:rPr lang="sv-SE" u="sng">
                <a:solidFill>
                  <a:schemeClr val="lt1"/>
                </a:solidFill>
                <a:latin typeface="Lexend"/>
                <a:ea typeface="Lexend"/>
                <a:cs typeface="Lexend"/>
                <a:sym typeface="Lexend"/>
                <a:hlinkClick r:id="rId5">
                  <a:extLst>
                    <a:ext uri="{A12FA001-AC4F-418D-AE19-62706E023703}">
                      <ahyp:hlinkClr xmlns:ahyp="http://schemas.microsoft.com/office/drawing/2018/hyperlinkcolor" val="tx"/>
                    </a:ext>
                  </a:extLst>
                </a:hlinkClick>
              </a:rPr>
              <a:t>www.studieteknik.regionkronoberg.se</a:t>
            </a:r>
            <a:r>
              <a:rPr lang="sv-SE">
                <a:solidFill>
                  <a:schemeClr val="lt1"/>
                </a:solidFill>
                <a:latin typeface="Lexend"/>
                <a:ea typeface="Lexend"/>
                <a:cs typeface="Lexend"/>
                <a:sym typeface="Lexend"/>
              </a:rPr>
              <a:t> </a:t>
            </a:r>
            <a:endParaRPr>
              <a:solidFill>
                <a:schemeClr val="lt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additive="base">
                                        <p:cTn id="7" dur="1000"/>
                                        <p:tgtEl>
                                          <p:spTgt spid="443"/>
                                        </p:tgtEl>
                                        <p:attrNameLst>
                                          <p:attrName>ppt_w</p:attrName>
                                        </p:attrNameLst>
                                      </p:cBhvr>
                                      <p:tavLst>
                                        <p:tav tm="0">
                                          <p:val>
                                            <p:strVal val="0"/>
                                          </p:val>
                                        </p:tav>
                                        <p:tav tm="100000">
                                          <p:val>
                                            <p:strVal val="#ppt_w"/>
                                          </p:val>
                                        </p:tav>
                                      </p:tavLst>
                                    </p:anim>
                                    <p:anim calcmode="lin" valueType="num">
                                      <p:cBhvr additive="base">
                                        <p:cTn id="8" dur="1000"/>
                                        <p:tgtEl>
                                          <p:spTgt spid="4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p:nvPr/>
        </p:nvSpPr>
        <p:spPr>
          <a:xfrm rot="375">
            <a:off x="-2520650" y="450"/>
            <a:ext cx="82581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7" name="Google Shape;117;p16"/>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Planera bättre</a:t>
            </a:r>
            <a:endParaRPr sz="3200">
              <a:solidFill>
                <a:schemeClr val="lt1"/>
              </a:solidFill>
              <a:latin typeface="Lexend Light"/>
              <a:ea typeface="Lexend Light"/>
              <a:cs typeface="Lexend Light"/>
              <a:sym typeface="Lexend Light"/>
            </a:endParaRPr>
          </a:p>
        </p:txBody>
      </p:sp>
      <p:sp>
        <p:nvSpPr>
          <p:cNvPr id="118" name="Google Shape;118;p1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19" name="Google Shape;119;p16"/>
          <p:cNvGrpSpPr/>
          <p:nvPr/>
        </p:nvGrpSpPr>
        <p:grpSpPr>
          <a:xfrm>
            <a:off x="0" y="4650300"/>
            <a:ext cx="9144000" cy="493200"/>
            <a:chOff x="0" y="4650300"/>
            <a:chExt cx="9144000" cy="493200"/>
          </a:xfrm>
        </p:grpSpPr>
        <p:sp>
          <p:nvSpPr>
            <p:cNvPr id="120" name="Google Shape;120;p16"/>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21" name="Google Shape;121;p1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122" name="Google Shape;122;p16"/>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
        <p:nvSpPr>
          <p:cNvPr id="123" name="Google Shape;123;p16"/>
          <p:cNvSpPr txBox="1">
            <a:spLocks noGrp="1"/>
          </p:cNvSpPr>
          <p:nvPr>
            <p:ph type="body" idx="4294967295"/>
          </p:nvPr>
        </p:nvSpPr>
        <p:spPr>
          <a:xfrm>
            <a:off x="603150" y="1463800"/>
            <a:ext cx="5793600" cy="2487000"/>
          </a:xfrm>
          <a:prstGeom prst="rect">
            <a:avLst/>
          </a:prstGeom>
          <a:noFill/>
          <a:ln>
            <a:noFill/>
          </a:ln>
        </p:spPr>
        <p:txBody>
          <a:bodyPr spcFirstLastPara="1" wrap="square" lIns="91425" tIns="45700" rIns="91425" bIns="45700" anchor="t" anchorCtr="0">
            <a:noAutofit/>
          </a:bodyPr>
          <a:lstStyle/>
          <a:p>
            <a:pPr marL="457200" lvl="0"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Veckoschema</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Kalender i mobilen med påminnelser</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Svårt att komma igång:</a:t>
            </a:r>
            <a:endParaRPr sz="1430">
              <a:latin typeface="Lexend Light"/>
              <a:ea typeface="Lexend Light"/>
              <a:cs typeface="Lexend Light"/>
              <a:sym typeface="Lexend Light"/>
            </a:endParaRPr>
          </a:p>
          <a:p>
            <a:pPr marL="914400" lvl="1"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byta miljö </a:t>
            </a:r>
            <a:endParaRPr sz="1430">
              <a:latin typeface="Lexend Light"/>
              <a:ea typeface="Lexend Light"/>
              <a:cs typeface="Lexend Light"/>
              <a:sym typeface="Lexend Light"/>
            </a:endParaRPr>
          </a:p>
          <a:p>
            <a:pPr marL="914400" lvl="1"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stänga av notiser </a:t>
            </a:r>
            <a:endParaRPr sz="1430">
              <a:latin typeface="Lexend Light"/>
              <a:ea typeface="Lexend Light"/>
              <a:cs typeface="Lexend Light"/>
              <a:sym typeface="Lexend Light"/>
            </a:endParaRPr>
          </a:p>
          <a:p>
            <a:pPr marL="914400" lvl="1"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plugga tillsammans</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sv-SE" sz="1430">
                <a:latin typeface="Lexend Light"/>
                <a:ea typeface="Lexend Light"/>
                <a:cs typeface="Lexend Light"/>
                <a:sym typeface="Lexend Light"/>
              </a:rPr>
              <a:t>Bra planering ger mer tid över till annat</a:t>
            </a:r>
            <a:endParaRPr sz="143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10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fade">
                                      <p:cBhvr>
                                        <p:cTn id="12" dur="10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Effect transition="in" filter="fade">
                                      <p:cBhvr>
                                        <p:cTn id="17" dur="1000"/>
                                        <p:tgtEl>
                                          <p:spTgt spid="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
                                            <p:txEl>
                                              <p:pRg st="3" end="3"/>
                                            </p:txEl>
                                          </p:spTgt>
                                        </p:tgtEl>
                                        <p:attrNameLst>
                                          <p:attrName>style.visibility</p:attrName>
                                        </p:attrNameLst>
                                      </p:cBhvr>
                                      <p:to>
                                        <p:strVal val="visible"/>
                                      </p:to>
                                    </p:set>
                                    <p:animEffect transition="in" filter="fade">
                                      <p:cBhvr>
                                        <p:cTn id="22" dur="1000"/>
                                        <p:tgtEl>
                                          <p:spTgt spid="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
                                            <p:txEl>
                                              <p:pRg st="4" end="4"/>
                                            </p:txEl>
                                          </p:spTgt>
                                        </p:tgtEl>
                                        <p:attrNameLst>
                                          <p:attrName>style.visibility</p:attrName>
                                        </p:attrNameLst>
                                      </p:cBhvr>
                                      <p:to>
                                        <p:strVal val="visible"/>
                                      </p:to>
                                    </p:set>
                                    <p:animEffect transition="in" filter="fade">
                                      <p:cBhvr>
                                        <p:cTn id="27" dur="1000"/>
                                        <p:tgtEl>
                                          <p:spTgt spid="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3">
                                            <p:txEl>
                                              <p:pRg st="5" end="5"/>
                                            </p:txEl>
                                          </p:spTgt>
                                        </p:tgtEl>
                                        <p:attrNameLst>
                                          <p:attrName>style.visibility</p:attrName>
                                        </p:attrNameLst>
                                      </p:cBhvr>
                                      <p:to>
                                        <p:strVal val="visible"/>
                                      </p:to>
                                    </p:set>
                                    <p:animEffect transition="in" filter="fade">
                                      <p:cBhvr>
                                        <p:cTn id="32" dur="1000"/>
                                        <p:tgtEl>
                                          <p:spTgt spid="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3">
                                            <p:txEl>
                                              <p:pRg st="6" end="6"/>
                                            </p:txEl>
                                          </p:spTgt>
                                        </p:tgtEl>
                                        <p:attrNameLst>
                                          <p:attrName>style.visibility</p:attrName>
                                        </p:attrNameLst>
                                      </p:cBhvr>
                                      <p:to>
                                        <p:strVal val="visible"/>
                                      </p:to>
                                    </p:set>
                                    <p:animEffect transition="in" filter="fade">
                                      <p:cBhvr>
                                        <p:cTn id="37" dur="1000"/>
                                        <p:tgtEl>
                                          <p:spTgt spid="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p:nvPr/>
        </p:nvSpPr>
        <p:spPr>
          <a:xfrm rot="320">
            <a:off x="-583025" y="300"/>
            <a:ext cx="6444900" cy="7980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29" name="Google Shape;129;p17"/>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Frågor</a:t>
            </a:r>
            <a:endParaRPr sz="3200">
              <a:solidFill>
                <a:schemeClr val="lt1"/>
              </a:solidFill>
              <a:latin typeface="Lexend Light"/>
              <a:ea typeface="Lexend Light"/>
              <a:cs typeface="Lexend Light"/>
              <a:sym typeface="Lexend Light"/>
            </a:endParaRPr>
          </a:p>
        </p:txBody>
      </p:sp>
      <p:sp>
        <p:nvSpPr>
          <p:cNvPr id="130" name="Google Shape;130;p1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31" name="Google Shape;131;p17"/>
          <p:cNvGrpSpPr/>
          <p:nvPr/>
        </p:nvGrpSpPr>
        <p:grpSpPr>
          <a:xfrm>
            <a:off x="0" y="4650300"/>
            <a:ext cx="9144000" cy="493200"/>
            <a:chOff x="0" y="4650300"/>
            <a:chExt cx="9144000" cy="493200"/>
          </a:xfrm>
        </p:grpSpPr>
        <p:sp>
          <p:nvSpPr>
            <p:cNvPr id="132" name="Google Shape;132;p17"/>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33" name="Google Shape;133;p17"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grpSp>
        <p:nvGrpSpPr>
          <p:cNvPr id="134" name="Google Shape;134;p17"/>
          <p:cNvGrpSpPr/>
          <p:nvPr/>
        </p:nvGrpSpPr>
        <p:grpSpPr>
          <a:xfrm>
            <a:off x="1552050" y="1320275"/>
            <a:ext cx="6039900" cy="2915400"/>
            <a:chOff x="1552050" y="1320275"/>
            <a:chExt cx="6039900" cy="2915400"/>
          </a:xfrm>
        </p:grpSpPr>
        <p:sp>
          <p:nvSpPr>
            <p:cNvPr id="135" name="Google Shape;135;p17"/>
            <p:cNvSpPr/>
            <p:nvPr/>
          </p:nvSpPr>
          <p:spPr>
            <a:xfrm rot="342">
              <a:off x="1552050" y="1320575"/>
              <a:ext cx="60399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136" name="Google Shape;136;p17"/>
            <p:cNvSpPr txBox="1"/>
            <p:nvPr/>
          </p:nvSpPr>
          <p:spPr>
            <a:xfrm>
              <a:off x="1863000" y="2100725"/>
              <a:ext cx="56040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700">
                  <a:solidFill>
                    <a:schemeClr val="lt1"/>
                  </a:solidFill>
                  <a:latin typeface="Lexend"/>
                  <a:ea typeface="Lexend"/>
                  <a:cs typeface="Lexend"/>
                  <a:sym typeface="Lexend"/>
                </a:rPr>
                <a:t>Vilka verktyg använder du för att planera din tid?</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1700">
                <a:solidFill>
                  <a:schemeClr val="lt1"/>
                </a:solidFill>
                <a:latin typeface="Lexend"/>
                <a:ea typeface="Lexend"/>
                <a:cs typeface="Lexend"/>
                <a:sym typeface="Lexend"/>
              </a:endParaRPr>
            </a:p>
            <a:p>
              <a:pPr marL="0" lvl="0" indent="0" algn="l" rtl="0">
                <a:spcBef>
                  <a:spcPts val="0"/>
                </a:spcBef>
                <a:spcAft>
                  <a:spcPts val="0"/>
                </a:spcAft>
                <a:buNone/>
              </a:pPr>
              <a:r>
                <a:rPr lang="sv-SE" sz="1700">
                  <a:solidFill>
                    <a:schemeClr val="lt1"/>
                  </a:solidFill>
                  <a:latin typeface="Lexend"/>
                  <a:ea typeface="Lexend"/>
                  <a:cs typeface="Lexend"/>
                  <a:sym typeface="Lexend"/>
                </a:rPr>
                <a:t>Hur brukar du veta vad du ska göra under veckan?</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2500">
                <a:solidFill>
                  <a:schemeClr val="lt1"/>
                </a:solidFill>
                <a:latin typeface="Lexend"/>
                <a:ea typeface="Lexend"/>
                <a:cs typeface="Lexend"/>
                <a:sym typeface="Lexend"/>
              </a:endParaRPr>
            </a:p>
          </p:txBody>
        </p:sp>
      </p:grpSp>
      <p:sp>
        <p:nvSpPr>
          <p:cNvPr id="137" name="Google Shape;137;p17"/>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p:nvPr/>
        </p:nvSpPr>
        <p:spPr>
          <a:xfrm rot="409">
            <a:off x="1846250" y="608125"/>
            <a:ext cx="5038500" cy="29148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43" name="Google Shape;143;p18"/>
          <p:cNvSpPr txBox="1">
            <a:spLocks noGrp="1"/>
          </p:cNvSpPr>
          <p:nvPr>
            <p:ph type="title"/>
          </p:nvPr>
        </p:nvSpPr>
        <p:spPr>
          <a:xfrm>
            <a:off x="1891550" y="1574250"/>
            <a:ext cx="5038500" cy="798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sv-SE" sz="3200">
                <a:solidFill>
                  <a:schemeClr val="lt1"/>
                </a:solidFill>
                <a:latin typeface="Lexend Light"/>
                <a:ea typeface="Lexend Light"/>
                <a:cs typeface="Lexend Light"/>
                <a:sym typeface="Lexend Light"/>
              </a:rPr>
              <a:t>Checklistor</a:t>
            </a:r>
            <a:endParaRPr sz="3200">
              <a:solidFill>
                <a:schemeClr val="lt1"/>
              </a:solidFill>
              <a:latin typeface="Lexend Light"/>
              <a:ea typeface="Lexend Light"/>
              <a:cs typeface="Lexend Light"/>
              <a:sym typeface="Lexend Light"/>
            </a:endParaRPr>
          </a:p>
        </p:txBody>
      </p:sp>
      <p:sp>
        <p:nvSpPr>
          <p:cNvPr id="144" name="Google Shape;144;p1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45" name="Google Shape;145;p18"/>
          <p:cNvGrpSpPr/>
          <p:nvPr/>
        </p:nvGrpSpPr>
        <p:grpSpPr>
          <a:xfrm>
            <a:off x="0" y="4650300"/>
            <a:ext cx="9144000" cy="493200"/>
            <a:chOff x="0" y="4650300"/>
            <a:chExt cx="9144000" cy="493200"/>
          </a:xfrm>
        </p:grpSpPr>
        <p:sp>
          <p:nvSpPr>
            <p:cNvPr id="146" name="Google Shape;146;p18"/>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47" name="Google Shape;147;p18"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pic>
        <p:nvPicPr>
          <p:cNvPr id="148" name="Google Shape;148;p18" title="tableofcontent.png"/>
          <p:cNvPicPr preferRelativeResize="0"/>
          <p:nvPr/>
        </p:nvPicPr>
        <p:blipFill>
          <a:blip r:embed="rId4">
            <a:alphaModFix/>
          </a:blip>
          <a:stretch>
            <a:fillRect/>
          </a:stretch>
        </p:blipFill>
        <p:spPr>
          <a:xfrm rot="518619">
            <a:off x="5912900" y="1433000"/>
            <a:ext cx="1954450" cy="1954450"/>
          </a:xfrm>
          <a:prstGeom prst="rect">
            <a:avLst/>
          </a:prstGeom>
          <a:noFill/>
          <a:ln>
            <a:noFill/>
          </a:ln>
        </p:spPr>
      </p:pic>
      <p:sp>
        <p:nvSpPr>
          <p:cNvPr id="149" name="Google Shape;149;p18"/>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55" name="Google Shape;155;p19"/>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Checklistor</a:t>
            </a:r>
            <a:endParaRPr sz="3200">
              <a:solidFill>
                <a:schemeClr val="lt1"/>
              </a:solidFill>
              <a:latin typeface="Lexend Light"/>
              <a:ea typeface="Lexend Light"/>
              <a:cs typeface="Lexend Light"/>
              <a:sym typeface="Lexend Light"/>
            </a:endParaRPr>
          </a:p>
        </p:txBody>
      </p:sp>
      <p:sp>
        <p:nvSpPr>
          <p:cNvPr id="156" name="Google Shape;156;p1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57" name="Google Shape;157;p19"/>
          <p:cNvGrpSpPr/>
          <p:nvPr/>
        </p:nvGrpSpPr>
        <p:grpSpPr>
          <a:xfrm>
            <a:off x="0" y="4650300"/>
            <a:ext cx="9144000" cy="493200"/>
            <a:chOff x="0" y="4650300"/>
            <a:chExt cx="9144000" cy="493200"/>
          </a:xfrm>
        </p:grpSpPr>
        <p:sp>
          <p:nvSpPr>
            <p:cNvPr id="158" name="Google Shape;158;p19"/>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59" name="Google Shape;159;p19"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160" name="Google Shape;160;p19"/>
          <p:cNvSpPr txBox="1">
            <a:spLocks noGrp="1"/>
          </p:cNvSpPr>
          <p:nvPr>
            <p:ph type="body" idx="2"/>
          </p:nvPr>
        </p:nvSpPr>
        <p:spPr>
          <a:xfrm>
            <a:off x="433900" y="1631150"/>
            <a:ext cx="5162700" cy="2963400"/>
          </a:xfrm>
          <a:prstGeom prst="rect">
            <a:avLst/>
          </a:prstGeom>
        </p:spPr>
        <p:txBody>
          <a:bodyPr spcFirstLastPara="1" wrap="square" lIns="91425" tIns="45700" rIns="91425" bIns="45700" anchor="t" anchorCtr="0">
            <a:normAutofit/>
          </a:bodyPr>
          <a:lstStyle/>
          <a:p>
            <a:pPr marL="457200" lvl="0" indent="-317500" algn="l" rtl="0">
              <a:spcBef>
                <a:spcPts val="480"/>
              </a:spcBef>
              <a:spcAft>
                <a:spcPts val="0"/>
              </a:spcAft>
              <a:buSzPts val="1400"/>
              <a:buFont typeface="Lexend Light"/>
              <a:buChar char="•"/>
            </a:pPr>
            <a:r>
              <a:rPr lang="sv-SE" sz="1400">
                <a:latin typeface="Lexend Light"/>
                <a:ea typeface="Lexend Light"/>
                <a:cs typeface="Lexend Light"/>
                <a:sym typeface="Lexend Light"/>
              </a:rPr>
              <a:t>Överblick över vad som ska göras - tydlig målbild</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spcBef>
                <a:spcPts val="0"/>
              </a:spcBef>
              <a:spcAft>
                <a:spcPts val="0"/>
              </a:spcAft>
              <a:buSzPts val="1400"/>
              <a:buFont typeface="Lexend Light"/>
              <a:buChar char="•"/>
            </a:pPr>
            <a:r>
              <a:rPr lang="sv-SE" sz="1400">
                <a:latin typeface="Lexend Light"/>
                <a:ea typeface="Lexend Light"/>
                <a:cs typeface="Lexend Light"/>
                <a:sym typeface="Lexend Light"/>
              </a:rPr>
              <a:t>Lättare att börja.</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spcBef>
                <a:spcPts val="0"/>
              </a:spcBef>
              <a:spcAft>
                <a:spcPts val="0"/>
              </a:spcAft>
              <a:buSzPts val="1400"/>
              <a:buFont typeface="Lexend Light"/>
              <a:buChar char="•"/>
            </a:pPr>
            <a:r>
              <a:rPr lang="sv-SE" sz="1400">
                <a:latin typeface="Lexend Light"/>
                <a:ea typeface="Lexend Light"/>
                <a:cs typeface="Lexend Light"/>
                <a:sym typeface="Lexend Light"/>
              </a:rPr>
              <a:t>Minskar stress – checklistan är som ett externt minne.</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spcBef>
                <a:spcPts val="0"/>
              </a:spcBef>
              <a:spcAft>
                <a:spcPts val="0"/>
              </a:spcAft>
              <a:buSzPts val="1400"/>
              <a:buFont typeface="Lexend Light"/>
              <a:buChar char="•"/>
            </a:pPr>
            <a:r>
              <a:rPr lang="sv-SE" sz="1400">
                <a:latin typeface="Lexend Light"/>
                <a:ea typeface="Lexend Light"/>
                <a:cs typeface="Lexend Light"/>
                <a:sym typeface="Lexend Light"/>
              </a:rPr>
              <a:t>Motiverar! Du ser att du blir klar ✅</a:t>
            </a:r>
            <a:endParaRPr sz="1400">
              <a:latin typeface="Lexend Light"/>
              <a:ea typeface="Lexend Light"/>
              <a:cs typeface="Lexend Light"/>
              <a:sym typeface="Lexend Light"/>
            </a:endParaRPr>
          </a:p>
          <a:p>
            <a:pPr marL="457200" lvl="0" indent="0" algn="l" rtl="0">
              <a:spcBef>
                <a:spcPts val="480"/>
              </a:spcBef>
              <a:spcAft>
                <a:spcPts val="0"/>
              </a:spcAft>
              <a:buNone/>
            </a:pPr>
            <a:endParaRPr sz="14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161" name="Google Shape;161;p19"/>
          <p:cNvSpPr txBox="1">
            <a:spLocks noGrp="1"/>
          </p:cNvSpPr>
          <p:nvPr>
            <p:ph type="body" idx="3"/>
          </p:nvPr>
        </p:nvSpPr>
        <p:spPr>
          <a:xfrm>
            <a:off x="433000" y="1151335"/>
            <a:ext cx="4041900" cy="479700"/>
          </a:xfrm>
          <a:prstGeom prst="rect">
            <a:avLst/>
          </a:prstGeom>
        </p:spPr>
        <p:txBody>
          <a:bodyPr spcFirstLastPara="1" wrap="square" lIns="91425" tIns="45700" rIns="91425" bIns="45700" anchor="b" anchorCtr="0">
            <a:normAutofit/>
          </a:bodyPr>
          <a:lstStyle/>
          <a:p>
            <a:pPr marL="0" lvl="0" indent="0" algn="l" rtl="0">
              <a:spcBef>
                <a:spcPts val="480"/>
              </a:spcBef>
              <a:spcAft>
                <a:spcPts val="0"/>
              </a:spcAft>
              <a:buNone/>
            </a:pPr>
            <a:r>
              <a:rPr lang="sv-SE" sz="1900" b="0">
                <a:latin typeface="Lexend Light"/>
                <a:ea typeface="Lexend Light"/>
                <a:cs typeface="Lexend Light"/>
                <a:sym typeface="Lexend Light"/>
              </a:rPr>
              <a:t>Varför är checklistor bra?</a:t>
            </a:r>
            <a:endParaRPr sz="1900" b="0">
              <a:latin typeface="Lexend Light"/>
              <a:ea typeface="Lexend Light"/>
              <a:cs typeface="Lexend Light"/>
              <a:sym typeface="Lexend Light"/>
            </a:endParaRPr>
          </a:p>
        </p:txBody>
      </p:sp>
      <p:sp>
        <p:nvSpPr>
          <p:cNvPr id="162" name="Google Shape;162;p19"/>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0" end="0"/>
                                            </p:txEl>
                                          </p:spTgt>
                                        </p:tgtEl>
                                        <p:attrNameLst>
                                          <p:attrName>style.visibility</p:attrName>
                                        </p:attrNameLst>
                                      </p:cBhvr>
                                      <p:to>
                                        <p:strVal val="visible"/>
                                      </p:to>
                                    </p:set>
                                    <p:animEffect transition="in" filter="fade">
                                      <p:cBhvr>
                                        <p:cTn id="12" dur="1000"/>
                                        <p:tgtEl>
                                          <p:spTgt spid="1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1" end="1"/>
                                            </p:txEl>
                                          </p:spTgt>
                                        </p:tgtEl>
                                        <p:attrNameLst>
                                          <p:attrName>style.visibility</p:attrName>
                                        </p:attrNameLst>
                                      </p:cBhvr>
                                      <p:to>
                                        <p:strVal val="visible"/>
                                      </p:to>
                                    </p:set>
                                    <p:animEffect transition="in" filter="fade">
                                      <p:cBhvr>
                                        <p:cTn id="17" dur="1000"/>
                                        <p:tgtEl>
                                          <p:spTgt spid="1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
                                            <p:txEl>
                                              <p:pRg st="2" end="2"/>
                                            </p:txEl>
                                          </p:spTgt>
                                        </p:tgtEl>
                                        <p:attrNameLst>
                                          <p:attrName>style.visibility</p:attrName>
                                        </p:attrNameLst>
                                      </p:cBhvr>
                                      <p:to>
                                        <p:strVal val="visible"/>
                                      </p:to>
                                    </p:set>
                                    <p:animEffect transition="in" filter="fade">
                                      <p:cBhvr>
                                        <p:cTn id="22" dur="1000"/>
                                        <p:tgtEl>
                                          <p:spTgt spid="1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
                                            <p:txEl>
                                              <p:pRg st="3" end="3"/>
                                            </p:txEl>
                                          </p:spTgt>
                                        </p:tgtEl>
                                        <p:attrNameLst>
                                          <p:attrName>style.visibility</p:attrName>
                                        </p:attrNameLst>
                                      </p:cBhvr>
                                      <p:to>
                                        <p:strVal val="visible"/>
                                      </p:to>
                                    </p:set>
                                    <p:animEffect transition="in" filter="fade">
                                      <p:cBhvr>
                                        <p:cTn id="27" dur="1000"/>
                                        <p:tgtEl>
                                          <p:spTgt spid="1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0">
                                            <p:txEl>
                                              <p:pRg st="4" end="4"/>
                                            </p:txEl>
                                          </p:spTgt>
                                        </p:tgtEl>
                                        <p:attrNameLst>
                                          <p:attrName>style.visibility</p:attrName>
                                        </p:attrNameLst>
                                      </p:cBhvr>
                                      <p:to>
                                        <p:strVal val="visible"/>
                                      </p:to>
                                    </p:set>
                                    <p:animEffect transition="in" filter="fade">
                                      <p:cBhvr>
                                        <p:cTn id="32" dur="1000"/>
                                        <p:tgtEl>
                                          <p:spTgt spid="16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0">
                                            <p:txEl>
                                              <p:pRg st="5" end="5"/>
                                            </p:txEl>
                                          </p:spTgt>
                                        </p:tgtEl>
                                        <p:attrNameLst>
                                          <p:attrName>style.visibility</p:attrName>
                                        </p:attrNameLst>
                                      </p:cBhvr>
                                      <p:to>
                                        <p:strVal val="visible"/>
                                      </p:to>
                                    </p:set>
                                    <p:animEffect transition="in" filter="fade">
                                      <p:cBhvr>
                                        <p:cTn id="37" dur="1000"/>
                                        <p:tgtEl>
                                          <p:spTgt spid="16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0">
                                            <p:txEl>
                                              <p:pRg st="6" end="6"/>
                                            </p:txEl>
                                          </p:spTgt>
                                        </p:tgtEl>
                                        <p:attrNameLst>
                                          <p:attrName>style.visibility</p:attrName>
                                        </p:attrNameLst>
                                      </p:cBhvr>
                                      <p:to>
                                        <p:strVal val="visible"/>
                                      </p:to>
                                    </p:set>
                                    <p:animEffect transition="in" filter="fade">
                                      <p:cBhvr>
                                        <p:cTn id="42" dur="1000"/>
                                        <p:tgtEl>
                                          <p:spTgt spid="1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p:nvPr/>
        </p:nvSpPr>
        <p:spPr>
          <a:xfrm>
            <a:off x="4474900" y="1563450"/>
            <a:ext cx="2755200" cy="2852700"/>
          </a:xfrm>
          <a:prstGeom prst="roundRect">
            <a:avLst>
              <a:gd name="adj" fmla="val 16667"/>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8" name="Google Shape;168;p20"/>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69" name="Google Shape;169;p20"/>
          <p:cNvGrpSpPr/>
          <p:nvPr/>
        </p:nvGrpSpPr>
        <p:grpSpPr>
          <a:xfrm>
            <a:off x="0" y="4650300"/>
            <a:ext cx="9144000" cy="493200"/>
            <a:chOff x="0" y="4650300"/>
            <a:chExt cx="9144000" cy="493200"/>
          </a:xfrm>
        </p:grpSpPr>
        <p:sp>
          <p:nvSpPr>
            <p:cNvPr id="170" name="Google Shape;170;p20"/>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71" name="Google Shape;171;p20"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172" name="Google Shape;172;p20"/>
          <p:cNvSpPr txBox="1">
            <a:spLocks noGrp="1"/>
          </p:cNvSpPr>
          <p:nvPr>
            <p:ph type="body" idx="2"/>
          </p:nvPr>
        </p:nvSpPr>
        <p:spPr>
          <a:xfrm>
            <a:off x="4696750" y="1658975"/>
            <a:ext cx="2533500" cy="2963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sv-SE" sz="1200" b="1">
                <a:latin typeface="Lexend"/>
                <a:ea typeface="Lexend"/>
                <a:cs typeface="Lexend"/>
                <a:sym typeface="Lexend"/>
              </a:rPr>
              <a:t>Daglig checklista</a:t>
            </a:r>
            <a:endParaRPr sz="1200" b="1">
              <a:latin typeface="Lexend"/>
              <a:ea typeface="Lexend"/>
              <a:cs typeface="Lexend"/>
              <a:sym typeface="Lexend"/>
            </a:endParaRPr>
          </a:p>
          <a:p>
            <a:pPr marL="457200" lvl="0" indent="-304800" algn="l" rtl="0">
              <a:spcBef>
                <a:spcPts val="480"/>
              </a:spcBef>
              <a:spcAft>
                <a:spcPts val="0"/>
              </a:spcAft>
              <a:buSzPts val="1200"/>
              <a:buFont typeface="Lexend Light"/>
              <a:buChar char="❏"/>
            </a:pPr>
            <a:r>
              <a:rPr lang="sv-SE" sz="1200">
                <a:latin typeface="Lexend Light"/>
                <a:ea typeface="Lexend Light"/>
                <a:cs typeface="Lexend Light"/>
                <a:sym typeface="Lexend Light"/>
              </a:rPr>
              <a:t>Göra läxor</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Packa skolväskan</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Titta på morgondagens schema</a:t>
            </a:r>
            <a:endParaRPr sz="1200">
              <a:latin typeface="Lexend Light"/>
              <a:ea typeface="Lexend Light"/>
              <a:cs typeface="Lexend Light"/>
              <a:sym typeface="Lexend Light"/>
            </a:endParaRPr>
          </a:p>
          <a:p>
            <a:pPr marL="0" lvl="0" indent="0" algn="l" rtl="0">
              <a:spcBef>
                <a:spcPts val="480"/>
              </a:spcBef>
              <a:spcAft>
                <a:spcPts val="0"/>
              </a:spcAft>
              <a:buNone/>
            </a:pPr>
            <a:endParaRPr sz="12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173" name="Google Shape;173;p20"/>
          <p:cNvSpPr txBox="1">
            <a:spLocks noGrp="1"/>
          </p:cNvSpPr>
          <p:nvPr>
            <p:ph type="body" idx="3"/>
          </p:nvPr>
        </p:nvSpPr>
        <p:spPr>
          <a:xfrm>
            <a:off x="433000" y="1049235"/>
            <a:ext cx="4041900" cy="479700"/>
          </a:xfrm>
          <a:prstGeom prst="rect">
            <a:avLst/>
          </a:prstGeom>
        </p:spPr>
        <p:txBody>
          <a:bodyPr spcFirstLastPara="1" wrap="square" lIns="91425" tIns="45700" rIns="91425" bIns="45700" anchor="b" anchorCtr="0">
            <a:normAutofit/>
          </a:bodyPr>
          <a:lstStyle/>
          <a:p>
            <a:pPr marL="0" lvl="0" indent="0" algn="l" rtl="0">
              <a:spcBef>
                <a:spcPts val="480"/>
              </a:spcBef>
              <a:spcAft>
                <a:spcPts val="0"/>
              </a:spcAft>
              <a:buNone/>
            </a:pPr>
            <a:r>
              <a:rPr lang="sv-SE" sz="1900" b="0">
                <a:latin typeface="Lexend Light"/>
                <a:ea typeface="Lexend Light"/>
                <a:cs typeface="Lexend Light"/>
                <a:sym typeface="Lexend Light"/>
              </a:rPr>
              <a:t>Exempel på checklistor</a:t>
            </a:r>
            <a:endParaRPr sz="1900" b="0">
              <a:latin typeface="Lexend Light"/>
              <a:ea typeface="Lexend Light"/>
              <a:cs typeface="Lexend Light"/>
              <a:sym typeface="Lexend Light"/>
            </a:endParaRPr>
          </a:p>
        </p:txBody>
      </p:sp>
      <p:sp>
        <p:nvSpPr>
          <p:cNvPr id="174" name="Google Shape;174;p20"/>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
        <p:nvSpPr>
          <p:cNvPr id="175" name="Google Shape;175;p20"/>
          <p:cNvSpPr/>
          <p:nvPr/>
        </p:nvSpPr>
        <p:spPr>
          <a:xfrm>
            <a:off x="433000" y="1563450"/>
            <a:ext cx="3842700" cy="2852700"/>
          </a:xfrm>
          <a:prstGeom prst="roundRect">
            <a:avLst>
              <a:gd name="adj" fmla="val 16667"/>
            </a:avLst>
          </a:prstGeom>
          <a:solidFill>
            <a:srgbClr val="EAD1D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6" name="Google Shape;176;p20"/>
          <p:cNvSpPr txBox="1">
            <a:spLocks noGrp="1"/>
          </p:cNvSpPr>
          <p:nvPr>
            <p:ph type="body" idx="2"/>
          </p:nvPr>
        </p:nvSpPr>
        <p:spPr>
          <a:xfrm>
            <a:off x="506200" y="1658963"/>
            <a:ext cx="3895500" cy="2963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sv-SE" sz="1200" b="1">
                <a:latin typeface="Lexend"/>
                <a:ea typeface="Lexend"/>
                <a:cs typeface="Lexend"/>
                <a:sym typeface="Lexend"/>
              </a:rPr>
              <a:t>Veckoplanering</a:t>
            </a:r>
            <a:endParaRPr sz="1200" b="1">
              <a:latin typeface="Lexend"/>
              <a:ea typeface="Lexend"/>
              <a:cs typeface="Lexend"/>
              <a:sym typeface="Lexend"/>
            </a:endParaRPr>
          </a:p>
          <a:p>
            <a:pPr marL="457200" lvl="0" indent="-304800" algn="l" rtl="0">
              <a:spcBef>
                <a:spcPts val="480"/>
              </a:spcBef>
              <a:spcAft>
                <a:spcPts val="0"/>
              </a:spcAft>
              <a:buSzPts val="1200"/>
              <a:buFont typeface="Lexend Light"/>
              <a:buChar char="❏"/>
            </a:pPr>
            <a:r>
              <a:rPr lang="sv-SE" sz="1200">
                <a:latin typeface="Lexend Light"/>
                <a:ea typeface="Lexend Light"/>
                <a:cs typeface="Lexend Light"/>
                <a:sym typeface="Lexend Light"/>
              </a:rPr>
              <a:t>Skriva klart min faktatext i SO</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Öva 20 engelska glosor inför torsdag</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Göra klart matteuppgift 6A och 6B</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Läsa minst 30 minuter (svenska)</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Kolla med läraren om NO-labben, vilka delar som ska vara med</a:t>
            </a:r>
            <a:endParaRPr sz="1200">
              <a:latin typeface="Lexend Light"/>
              <a:ea typeface="Lexend Light"/>
              <a:cs typeface="Lexend Light"/>
              <a:sym typeface="Lexend Light"/>
            </a:endParaRPr>
          </a:p>
        </p:txBody>
      </p:sp>
      <p:sp>
        <p:nvSpPr>
          <p:cNvPr id="177" name="Google Shape;177;p20"/>
          <p:cNvSpPr/>
          <p:nvPr/>
        </p:nvSpPr>
        <p:spPr>
          <a:xfrm rot="353">
            <a:off x="472150" y="262550"/>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78" name="Google Shape;178;p20"/>
          <p:cNvSpPr txBox="1"/>
          <p:nvPr/>
        </p:nvSpPr>
        <p:spPr>
          <a:xfrm>
            <a:off x="472150" y="292300"/>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Checklistor</a:t>
            </a:r>
            <a:endParaRPr sz="3200">
              <a:solidFill>
                <a:schemeClr val="lt1"/>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p:nvPr/>
        </p:nvSpPr>
        <p:spPr>
          <a:xfrm>
            <a:off x="3648525" y="1631150"/>
            <a:ext cx="5036700" cy="2852700"/>
          </a:xfrm>
          <a:prstGeom prst="roundRect">
            <a:avLst>
              <a:gd name="adj" fmla="val 16667"/>
            </a:avLst>
          </a:prstGeom>
          <a:solidFill>
            <a:srgbClr val="A4C2F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4" name="Google Shape;184;p21"/>
          <p:cNvSpPr/>
          <p:nvPr/>
        </p:nvSpPr>
        <p:spPr>
          <a:xfrm>
            <a:off x="433000" y="1665575"/>
            <a:ext cx="2732100" cy="2750700"/>
          </a:xfrm>
          <a:prstGeom prst="roundRect">
            <a:avLst>
              <a:gd name="adj" fmla="val 16667"/>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5" name="Google Shape;185;p21"/>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86" name="Google Shape;186;p21"/>
          <p:cNvGrpSpPr/>
          <p:nvPr/>
        </p:nvGrpSpPr>
        <p:grpSpPr>
          <a:xfrm>
            <a:off x="0" y="4650300"/>
            <a:ext cx="9144000" cy="493200"/>
            <a:chOff x="0" y="4650300"/>
            <a:chExt cx="9144000" cy="493200"/>
          </a:xfrm>
        </p:grpSpPr>
        <p:sp>
          <p:nvSpPr>
            <p:cNvPr id="187" name="Google Shape;187;p21"/>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88" name="Google Shape;188;p21"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189" name="Google Shape;189;p21"/>
          <p:cNvSpPr txBox="1">
            <a:spLocks noGrp="1"/>
          </p:cNvSpPr>
          <p:nvPr>
            <p:ph type="body" idx="2"/>
          </p:nvPr>
        </p:nvSpPr>
        <p:spPr>
          <a:xfrm>
            <a:off x="574300" y="1740600"/>
            <a:ext cx="2533500" cy="19680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sv-SE" sz="1200" b="1">
                <a:latin typeface="Lexend"/>
                <a:ea typeface="Lexend"/>
                <a:cs typeface="Lexend"/>
                <a:sym typeface="Lexend"/>
              </a:rPr>
              <a:t>Faktatext i SO</a:t>
            </a:r>
            <a:endParaRPr sz="1200" b="1">
              <a:latin typeface="Lexend"/>
              <a:ea typeface="Lexend"/>
              <a:cs typeface="Lexend"/>
              <a:sym typeface="Lexend"/>
            </a:endParaRPr>
          </a:p>
          <a:p>
            <a:pPr marL="457200" lvl="0" indent="-304800" algn="l" rtl="0">
              <a:spcBef>
                <a:spcPts val="480"/>
              </a:spcBef>
              <a:spcAft>
                <a:spcPts val="0"/>
              </a:spcAft>
              <a:buSzPts val="1200"/>
              <a:buFont typeface="Lexend Light"/>
              <a:buChar char="❏"/>
            </a:pPr>
            <a:r>
              <a:rPr lang="sv-SE" sz="1200">
                <a:latin typeface="Lexend Light"/>
                <a:ea typeface="Lexend Light"/>
                <a:cs typeface="Lexend Light"/>
                <a:sym typeface="Lexend Light"/>
              </a:rPr>
              <a:t>Välj ämne</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Sök information</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Skriv stödord</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Skriv faktatext med underrubriker</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Kolla stavning och läs igenom texten</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Lämna in</a:t>
            </a:r>
            <a:endParaRPr sz="12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190" name="Google Shape;190;p21"/>
          <p:cNvSpPr txBox="1">
            <a:spLocks noGrp="1"/>
          </p:cNvSpPr>
          <p:nvPr>
            <p:ph type="body" idx="3"/>
          </p:nvPr>
        </p:nvSpPr>
        <p:spPr>
          <a:xfrm>
            <a:off x="433900" y="1151460"/>
            <a:ext cx="4041900" cy="479700"/>
          </a:xfrm>
          <a:prstGeom prst="rect">
            <a:avLst/>
          </a:prstGeom>
        </p:spPr>
        <p:txBody>
          <a:bodyPr spcFirstLastPara="1" wrap="square" lIns="91425" tIns="45700" rIns="91425" bIns="45700" anchor="b" anchorCtr="0">
            <a:normAutofit/>
          </a:bodyPr>
          <a:lstStyle/>
          <a:p>
            <a:pPr marL="0" lvl="0" indent="0" algn="l" rtl="0">
              <a:spcBef>
                <a:spcPts val="480"/>
              </a:spcBef>
              <a:spcAft>
                <a:spcPts val="0"/>
              </a:spcAft>
              <a:buNone/>
            </a:pPr>
            <a:r>
              <a:rPr lang="sv-SE" sz="1900" b="0">
                <a:latin typeface="Lexend Light"/>
                <a:ea typeface="Lexend Light"/>
                <a:cs typeface="Lexend Light"/>
                <a:sym typeface="Lexend Light"/>
              </a:rPr>
              <a:t>Fler exempel på checklistor</a:t>
            </a:r>
            <a:endParaRPr sz="1900" b="0">
              <a:latin typeface="Lexend Light"/>
              <a:ea typeface="Lexend Light"/>
              <a:cs typeface="Lexend Light"/>
              <a:sym typeface="Lexend Light"/>
            </a:endParaRPr>
          </a:p>
        </p:txBody>
      </p:sp>
      <p:sp>
        <p:nvSpPr>
          <p:cNvPr id="191" name="Google Shape;191;p21"/>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
        <p:nvSpPr>
          <p:cNvPr id="192" name="Google Shape;192;p21"/>
          <p:cNvSpPr txBox="1">
            <a:spLocks noGrp="1"/>
          </p:cNvSpPr>
          <p:nvPr>
            <p:ph type="body" idx="2"/>
          </p:nvPr>
        </p:nvSpPr>
        <p:spPr>
          <a:xfrm>
            <a:off x="3891925" y="1631150"/>
            <a:ext cx="4920900" cy="29634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sv-SE" sz="1200" b="1">
                <a:latin typeface="Lexend"/>
                <a:ea typeface="Lexend"/>
                <a:cs typeface="Lexend"/>
                <a:sym typeface="Lexend"/>
              </a:rPr>
              <a:t>Fakta om ett land:</a:t>
            </a:r>
            <a:endParaRPr sz="1200" b="1">
              <a:latin typeface="Lexend"/>
              <a:ea typeface="Lexend"/>
              <a:cs typeface="Lexend"/>
              <a:sym typeface="Lexend"/>
            </a:endParaRPr>
          </a:p>
          <a:p>
            <a:pPr marL="457200" lvl="0" indent="-304800" algn="l" rtl="0">
              <a:spcBef>
                <a:spcPts val="480"/>
              </a:spcBef>
              <a:spcAft>
                <a:spcPts val="0"/>
              </a:spcAft>
              <a:buSzPts val="1200"/>
              <a:buFont typeface="Lexend Light"/>
              <a:buChar char="❏"/>
            </a:pPr>
            <a:r>
              <a:rPr lang="sv-SE" sz="1200">
                <a:latin typeface="Lexend Light"/>
                <a:ea typeface="Lexend Light"/>
                <a:cs typeface="Lexend Light"/>
                <a:sym typeface="Lexend Light"/>
              </a:rPr>
              <a:t>Rubrik (Landets namn)</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Befolkning (Hur många människor bor i landet)</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Huvudstad (Hur många bor där, kort fakta om staden)</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Sevärdheter (Kända och intressanta platser i landet)</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Kultur (Vad har de för seder och traditioner)</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Religion (Vilken/vilka religion/religioner finns i landet)</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Klimat (Vilken typ av klimat finns det, hur ser naturen ut)</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Övrigt (Kändisar från landet och annat roligt och intressant)</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Källor</a:t>
            </a:r>
            <a:endParaRPr sz="1200">
              <a:latin typeface="Lexend Light"/>
              <a:ea typeface="Lexend Light"/>
              <a:cs typeface="Lexend Light"/>
              <a:sym typeface="Lexend Light"/>
            </a:endParaRPr>
          </a:p>
          <a:p>
            <a:pPr marL="457200" lvl="0" indent="-304800" algn="l" rtl="0">
              <a:spcBef>
                <a:spcPts val="0"/>
              </a:spcBef>
              <a:spcAft>
                <a:spcPts val="0"/>
              </a:spcAft>
              <a:buSzPts val="1200"/>
              <a:buFont typeface="Lexend Light"/>
              <a:buChar char="❏"/>
            </a:pPr>
            <a:r>
              <a:rPr lang="sv-SE" sz="1200">
                <a:latin typeface="Lexend Light"/>
                <a:ea typeface="Lexend Light"/>
                <a:cs typeface="Lexend Light"/>
                <a:sym typeface="Lexend Light"/>
              </a:rPr>
              <a:t>Bild (t.ex. flagga)</a:t>
            </a:r>
            <a:endParaRPr sz="12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193" name="Google Shape;193;p21"/>
          <p:cNvSpPr/>
          <p:nvPr/>
        </p:nvSpPr>
        <p:spPr>
          <a:xfrm rot="353">
            <a:off x="433000" y="337625"/>
            <a:ext cx="29190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194" name="Google Shape;194;p21"/>
          <p:cNvSpPr txBox="1"/>
          <p:nvPr/>
        </p:nvSpPr>
        <p:spPr>
          <a:xfrm>
            <a:off x="433000" y="367375"/>
            <a:ext cx="376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Checklistor</a:t>
            </a:r>
            <a:endParaRPr sz="3200">
              <a:solidFill>
                <a:schemeClr val="lt1"/>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par>
                                <p:cTn id="8" presetID="10" presetClass="entr" presetSubtype="0" fill="hold"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1000"/>
                                        <p:tgtEl>
                                          <p:spTgt spid="1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fade">
                                      <p:cBhvr>
                                        <p:cTn id="15" dur="1000"/>
                                        <p:tgtEl>
                                          <p:spTgt spid="183"/>
                                        </p:tgtEl>
                                      </p:cBhvr>
                                    </p:animEffect>
                                  </p:childTnLst>
                                </p:cTn>
                              </p:par>
                              <p:par>
                                <p:cTn id="16" presetID="10" presetClass="entr" presetSubtype="0" fill="hold" nodeType="withEffect">
                                  <p:stCondLst>
                                    <p:cond delay="0"/>
                                  </p:stCondLst>
                                  <p:childTnLst>
                                    <p:set>
                                      <p:cBhvr>
                                        <p:cTn id="17" dur="1" fill="hold">
                                          <p:stCondLst>
                                            <p:cond delay="0"/>
                                          </p:stCondLst>
                                        </p:cTn>
                                        <p:tgtEl>
                                          <p:spTgt spid="192"/>
                                        </p:tgtEl>
                                        <p:attrNameLst>
                                          <p:attrName>style.visibility</p:attrName>
                                        </p:attrNameLst>
                                      </p:cBhvr>
                                      <p:to>
                                        <p:strVal val="visible"/>
                                      </p:to>
                                    </p:set>
                                    <p:animEffect transition="in" filter="fade">
                                      <p:cBhvr>
                                        <p:cTn id="18"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00" name="Google Shape;200;p22"/>
          <p:cNvGrpSpPr/>
          <p:nvPr/>
        </p:nvGrpSpPr>
        <p:grpSpPr>
          <a:xfrm>
            <a:off x="0" y="4650300"/>
            <a:ext cx="9144000" cy="493200"/>
            <a:chOff x="0" y="4650300"/>
            <a:chExt cx="9144000" cy="493200"/>
          </a:xfrm>
        </p:grpSpPr>
        <p:sp>
          <p:nvSpPr>
            <p:cNvPr id="201" name="Google Shape;201;p22"/>
            <p:cNvSpPr/>
            <p:nvPr/>
          </p:nvSpPr>
          <p:spPr>
            <a:xfrm>
              <a:off x="0" y="4650300"/>
              <a:ext cx="9144000" cy="493200"/>
            </a:xfrm>
            <a:prstGeom prst="rect">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2" name="Google Shape;202;p22" title="AVM_NY_logo_ vit Liggande.png"/>
            <p:cNvPicPr preferRelativeResize="0"/>
            <p:nvPr/>
          </p:nvPicPr>
          <p:blipFill>
            <a:blip r:embed="rId3">
              <a:alphaModFix/>
            </a:blip>
            <a:stretch>
              <a:fillRect/>
            </a:stretch>
          </p:blipFill>
          <p:spPr>
            <a:xfrm>
              <a:off x="7946750" y="4747000"/>
              <a:ext cx="1071427" cy="299775"/>
            </a:xfrm>
            <a:prstGeom prst="rect">
              <a:avLst/>
            </a:prstGeom>
            <a:noFill/>
            <a:ln w="9525" cap="flat" cmpd="sng">
              <a:solidFill>
                <a:srgbClr val="EA6597"/>
              </a:solidFill>
              <a:prstDash val="solid"/>
              <a:round/>
              <a:headEnd type="none" w="sm" len="sm"/>
              <a:tailEnd type="none" w="sm" len="sm"/>
            </a:ln>
          </p:spPr>
        </p:pic>
      </p:grpSp>
      <p:sp>
        <p:nvSpPr>
          <p:cNvPr id="203" name="Google Shape;203;p22"/>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sv-SE" sz="2000">
                <a:solidFill>
                  <a:schemeClr val="lt1"/>
                </a:solidFill>
                <a:latin typeface="Lexend Light"/>
                <a:ea typeface="Lexend Light"/>
                <a:cs typeface="Lexend Light"/>
                <a:sym typeface="Lexend Light"/>
              </a:rPr>
              <a:t>Planera</a:t>
            </a:r>
            <a:endParaRPr sz="100"/>
          </a:p>
        </p:txBody>
      </p:sp>
      <p:sp>
        <p:nvSpPr>
          <p:cNvPr id="204" name="Google Shape;204;p22"/>
          <p:cNvSpPr/>
          <p:nvPr/>
        </p:nvSpPr>
        <p:spPr>
          <a:xfrm rot="351">
            <a:off x="433000" y="337775"/>
            <a:ext cx="5873100" cy="676500"/>
          </a:xfrm>
          <a:prstGeom prst="round2DiagRect">
            <a:avLst>
              <a:gd name="adj1" fmla="val 49117"/>
              <a:gd name="adj2" fmla="val 0"/>
            </a:avLst>
          </a:prstGeom>
          <a:solidFill>
            <a:srgbClr val="EA6597"/>
          </a:solidFill>
          <a:ln w="9525" cap="flat" cmpd="sng">
            <a:solidFill>
              <a:srgbClr val="EA659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Calibri"/>
              <a:ea typeface="Calibri"/>
              <a:cs typeface="Calibri"/>
              <a:sym typeface="Calibri"/>
            </a:endParaRPr>
          </a:p>
        </p:txBody>
      </p:sp>
      <p:sp>
        <p:nvSpPr>
          <p:cNvPr id="205" name="Google Shape;205;p22"/>
          <p:cNvSpPr txBox="1"/>
          <p:nvPr/>
        </p:nvSpPr>
        <p:spPr>
          <a:xfrm>
            <a:off x="433000" y="367375"/>
            <a:ext cx="5918400" cy="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2800">
                <a:solidFill>
                  <a:schemeClr val="lt1"/>
                </a:solidFill>
                <a:latin typeface="Lexend Light"/>
                <a:ea typeface="Lexend Light"/>
                <a:cs typeface="Lexend Light"/>
                <a:sym typeface="Lexend Light"/>
              </a:rPr>
              <a:t>Checklista - Google dokument</a:t>
            </a:r>
            <a:endParaRPr sz="2800">
              <a:solidFill>
                <a:schemeClr val="lt1"/>
              </a:solidFill>
              <a:latin typeface="Lexend Light"/>
              <a:ea typeface="Lexend Light"/>
              <a:cs typeface="Lexend Light"/>
              <a:sym typeface="Lexend Light"/>
            </a:endParaRPr>
          </a:p>
        </p:txBody>
      </p:sp>
      <p:pic>
        <p:nvPicPr>
          <p:cNvPr id="206" name="Google Shape;206;p22"/>
          <p:cNvPicPr preferRelativeResize="0"/>
          <p:nvPr/>
        </p:nvPicPr>
        <p:blipFill>
          <a:blip r:embed="rId4">
            <a:alphaModFix/>
          </a:blip>
          <a:stretch>
            <a:fillRect/>
          </a:stretch>
        </p:blipFill>
        <p:spPr>
          <a:xfrm>
            <a:off x="1883163" y="1469575"/>
            <a:ext cx="5377676" cy="2048350"/>
          </a:xfrm>
          <a:prstGeom prst="rect">
            <a:avLst/>
          </a:prstGeom>
          <a:noFill/>
          <a:ln>
            <a:noFill/>
          </a:ln>
        </p:spPr>
      </p:pic>
      <p:grpSp>
        <p:nvGrpSpPr>
          <p:cNvPr id="207" name="Google Shape;207;p22"/>
          <p:cNvGrpSpPr/>
          <p:nvPr/>
        </p:nvGrpSpPr>
        <p:grpSpPr>
          <a:xfrm>
            <a:off x="2757863" y="1232988"/>
            <a:ext cx="2782175" cy="946488"/>
            <a:chOff x="-1056725" y="2435838"/>
            <a:chExt cx="2782175" cy="946488"/>
          </a:xfrm>
        </p:grpSpPr>
        <p:sp>
          <p:nvSpPr>
            <p:cNvPr id="208" name="Google Shape;208;p22"/>
            <p:cNvSpPr/>
            <p:nvPr/>
          </p:nvSpPr>
          <p:spPr>
            <a:xfrm>
              <a:off x="-795150" y="2642225"/>
              <a:ext cx="2520600" cy="7401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sz="1100">
                  <a:solidFill>
                    <a:srgbClr val="FFFFFF"/>
                  </a:solidFill>
                  <a:latin typeface="Lexend Light"/>
                  <a:ea typeface="Lexend Light"/>
                  <a:cs typeface="Lexend Light"/>
                  <a:sym typeface="Lexend Light"/>
                </a:rPr>
                <a:t>Klicka på knappen </a:t>
              </a:r>
              <a:r>
                <a:rPr lang="sv-SE" sz="1100" b="1">
                  <a:solidFill>
                    <a:srgbClr val="FFFFFF"/>
                  </a:solidFill>
                  <a:latin typeface="Lexend"/>
                  <a:ea typeface="Lexend"/>
                  <a:cs typeface="Lexend"/>
                  <a:sym typeface="Lexend"/>
                </a:rPr>
                <a:t>Checklista</a:t>
              </a:r>
              <a:r>
                <a:rPr lang="sv-SE" sz="1100">
                  <a:solidFill>
                    <a:srgbClr val="FFFFFF"/>
                  </a:solidFill>
                  <a:latin typeface="Lexend Light"/>
                  <a:ea typeface="Lexend Light"/>
                  <a:cs typeface="Lexend Light"/>
                  <a:sym typeface="Lexend Light"/>
                </a:rPr>
                <a:t>.</a:t>
              </a:r>
              <a:endParaRPr sz="1100" b="1">
                <a:solidFill>
                  <a:srgbClr val="FFFFFF"/>
                </a:solidFill>
                <a:latin typeface="Lexend"/>
                <a:ea typeface="Lexend"/>
                <a:cs typeface="Lexend"/>
                <a:sym typeface="Lexend"/>
              </a:endParaRPr>
            </a:p>
          </p:txBody>
        </p:sp>
        <p:sp>
          <p:nvSpPr>
            <p:cNvPr id="209" name="Google Shape;209;p22"/>
            <p:cNvSpPr/>
            <p:nvPr/>
          </p:nvSpPr>
          <p:spPr>
            <a:xfrm>
              <a:off x="-1056725" y="2435838"/>
              <a:ext cx="4932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1.</a:t>
              </a:r>
              <a:endParaRPr>
                <a:solidFill>
                  <a:srgbClr val="FFFFFF"/>
                </a:solidFill>
                <a:latin typeface="Lexend Light"/>
                <a:ea typeface="Lexend Light"/>
                <a:cs typeface="Lexend Light"/>
                <a:sym typeface="Lexend Light"/>
              </a:endParaRPr>
            </a:p>
          </p:txBody>
        </p:sp>
      </p:grpSp>
      <p:grpSp>
        <p:nvGrpSpPr>
          <p:cNvPr id="210" name="Google Shape;210;p22"/>
          <p:cNvGrpSpPr/>
          <p:nvPr/>
        </p:nvGrpSpPr>
        <p:grpSpPr>
          <a:xfrm>
            <a:off x="333488" y="2321463"/>
            <a:ext cx="2782188" cy="1271988"/>
            <a:chOff x="-1056725" y="2435838"/>
            <a:chExt cx="2782188" cy="1271988"/>
          </a:xfrm>
        </p:grpSpPr>
        <p:sp>
          <p:nvSpPr>
            <p:cNvPr id="211" name="Google Shape;211;p22"/>
            <p:cNvSpPr/>
            <p:nvPr/>
          </p:nvSpPr>
          <p:spPr>
            <a:xfrm>
              <a:off x="-795137" y="2642225"/>
              <a:ext cx="2520600" cy="10656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sz="1100">
                  <a:solidFill>
                    <a:srgbClr val="FFFFFF"/>
                  </a:solidFill>
                  <a:latin typeface="Lexend Light"/>
                  <a:ea typeface="Lexend Light"/>
                  <a:cs typeface="Lexend Light"/>
                  <a:sym typeface="Lexend Light"/>
                </a:rPr>
                <a:t>Skriv din checklista.</a:t>
              </a:r>
              <a:endParaRPr sz="1100" b="1">
                <a:solidFill>
                  <a:srgbClr val="FFFFFF"/>
                </a:solidFill>
                <a:latin typeface="Lexend"/>
                <a:ea typeface="Lexend"/>
                <a:cs typeface="Lexend"/>
                <a:sym typeface="Lexend"/>
              </a:endParaRPr>
            </a:p>
          </p:txBody>
        </p:sp>
        <p:sp>
          <p:nvSpPr>
            <p:cNvPr id="212" name="Google Shape;212;p22"/>
            <p:cNvSpPr/>
            <p:nvPr/>
          </p:nvSpPr>
          <p:spPr>
            <a:xfrm>
              <a:off x="-1056725" y="2435838"/>
              <a:ext cx="4932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2.</a:t>
              </a:r>
              <a:endParaRPr>
                <a:solidFill>
                  <a:srgbClr val="FFFFFF"/>
                </a:solidFill>
                <a:latin typeface="Lexend Light"/>
                <a:ea typeface="Lexend Light"/>
                <a:cs typeface="Lexend Light"/>
                <a:sym typeface="Lexend Light"/>
              </a:endParaRPr>
            </a:p>
          </p:txBody>
        </p:sp>
      </p:grpSp>
      <p:pic>
        <p:nvPicPr>
          <p:cNvPr id="213" name="Google Shape;213;p22"/>
          <p:cNvPicPr preferRelativeResize="0"/>
          <p:nvPr/>
        </p:nvPicPr>
        <p:blipFill>
          <a:blip r:embed="rId5">
            <a:alphaModFix/>
          </a:blip>
          <a:stretch>
            <a:fillRect/>
          </a:stretch>
        </p:blipFill>
        <p:spPr>
          <a:xfrm>
            <a:off x="3338550" y="2665175"/>
            <a:ext cx="1863843" cy="827575"/>
          </a:xfrm>
          <a:prstGeom prst="rect">
            <a:avLst/>
          </a:prstGeom>
          <a:noFill/>
          <a:ln>
            <a:noFill/>
          </a:ln>
        </p:spPr>
      </p:pic>
      <p:sp>
        <p:nvSpPr>
          <p:cNvPr id="214" name="Google Shape;214;p22"/>
          <p:cNvSpPr/>
          <p:nvPr/>
        </p:nvSpPr>
        <p:spPr>
          <a:xfrm>
            <a:off x="5540050" y="1615525"/>
            <a:ext cx="282900" cy="332100"/>
          </a:xfrm>
          <a:prstGeom prst="roundRect">
            <a:avLst>
              <a:gd name="adj" fmla="val 16667"/>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15" name="Google Shape;215;p22"/>
          <p:cNvPicPr preferRelativeResize="0"/>
          <p:nvPr/>
        </p:nvPicPr>
        <p:blipFill>
          <a:blip r:embed="rId6">
            <a:alphaModFix/>
          </a:blip>
          <a:stretch>
            <a:fillRect/>
          </a:stretch>
        </p:blipFill>
        <p:spPr>
          <a:xfrm>
            <a:off x="3178626" y="2604775"/>
            <a:ext cx="2361424" cy="1159750"/>
          </a:xfrm>
          <a:prstGeom prst="rect">
            <a:avLst/>
          </a:prstGeom>
          <a:noFill/>
          <a:ln>
            <a:noFill/>
          </a:ln>
        </p:spPr>
      </p:pic>
      <p:grpSp>
        <p:nvGrpSpPr>
          <p:cNvPr id="216" name="Google Shape;216;p22"/>
          <p:cNvGrpSpPr/>
          <p:nvPr/>
        </p:nvGrpSpPr>
        <p:grpSpPr>
          <a:xfrm>
            <a:off x="5097950" y="2489025"/>
            <a:ext cx="3039700" cy="1003725"/>
            <a:chOff x="6799025" y="2798150"/>
            <a:chExt cx="3039700" cy="1003725"/>
          </a:xfrm>
        </p:grpSpPr>
        <p:sp>
          <p:nvSpPr>
            <p:cNvPr id="217" name="Google Shape;217;p22"/>
            <p:cNvSpPr/>
            <p:nvPr/>
          </p:nvSpPr>
          <p:spPr>
            <a:xfrm>
              <a:off x="6799025" y="3079175"/>
              <a:ext cx="2782200" cy="722700"/>
            </a:xfrm>
            <a:prstGeom prst="lef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sz="1100">
                  <a:solidFill>
                    <a:srgbClr val="FFFFFF"/>
                  </a:solidFill>
                  <a:latin typeface="Lexend Light"/>
                  <a:ea typeface="Lexend Light"/>
                  <a:cs typeface="Lexend Light"/>
                  <a:sym typeface="Lexend Light"/>
                </a:rPr>
                <a:t>När en uppgift är klar - klicka på checkboxen för att bocka av den.</a:t>
              </a:r>
              <a:endParaRPr sz="1100">
                <a:solidFill>
                  <a:srgbClr val="FFFFFF"/>
                </a:solidFill>
                <a:latin typeface="Lexend Light"/>
                <a:ea typeface="Lexend Light"/>
                <a:cs typeface="Lexend Light"/>
                <a:sym typeface="Lexend Light"/>
              </a:endParaRPr>
            </a:p>
          </p:txBody>
        </p:sp>
        <p:sp>
          <p:nvSpPr>
            <p:cNvPr id="218" name="Google Shape;218;p22"/>
            <p:cNvSpPr/>
            <p:nvPr/>
          </p:nvSpPr>
          <p:spPr>
            <a:xfrm>
              <a:off x="9340125" y="2798150"/>
              <a:ext cx="498600" cy="493200"/>
            </a:xfrm>
            <a:prstGeom prst="ellipse">
              <a:avLst/>
            </a:prstGeom>
            <a:solidFill>
              <a:srgbClr val="4A4E9B"/>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rgbClr val="FFFFFF"/>
                  </a:solidFill>
                  <a:latin typeface="Lexend Light"/>
                  <a:ea typeface="Lexend Light"/>
                  <a:cs typeface="Lexend Light"/>
                  <a:sym typeface="Lexend Light"/>
                </a:rPr>
                <a:t>3.</a:t>
              </a:r>
              <a:endParaRPr>
                <a:solidFill>
                  <a:srgbClr val="FFFFFF"/>
                </a:solidFill>
                <a:latin typeface="Lexend Light"/>
                <a:ea typeface="Lexend Light"/>
                <a:cs typeface="Lexend Light"/>
                <a:sym typeface="Lexend Light"/>
              </a:endParaRPr>
            </a:p>
          </p:txBody>
        </p:sp>
      </p:grpSp>
      <p:sp>
        <p:nvSpPr>
          <p:cNvPr id="219" name="Google Shape;219;p22"/>
          <p:cNvSpPr txBox="1"/>
          <p:nvPr/>
        </p:nvSpPr>
        <p:spPr>
          <a:xfrm>
            <a:off x="3870225" y="4727250"/>
            <a:ext cx="404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000">
                <a:solidFill>
                  <a:schemeClr val="dk1"/>
                </a:solidFill>
                <a:latin typeface="Lexend"/>
                <a:ea typeface="Lexend"/>
                <a:cs typeface="Lexend"/>
                <a:sym typeface="Lexend"/>
              </a:rPr>
              <a:t>Länk till manual  för</a:t>
            </a:r>
            <a:r>
              <a:rPr lang="sv-SE" sz="1000" u="sng">
                <a:solidFill>
                  <a:schemeClr val="hlink"/>
                </a:solidFill>
                <a:latin typeface="Lexend"/>
                <a:ea typeface="Lexend"/>
                <a:cs typeface="Lexend"/>
                <a:sym typeface="Lexend"/>
                <a:hlinkClick r:id="rId7"/>
              </a:rPr>
              <a:t> checklista i Google dokument</a:t>
            </a:r>
            <a:endParaRPr sz="10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1000"/>
                                        <p:tgtEl>
                                          <p:spTgt spid="21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fade">
                                      <p:cBhvr>
                                        <p:cTn id="19" dur="1000"/>
                                        <p:tgtEl>
                                          <p:spTgt spid="2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5"/>
                                        </p:tgtEl>
                                        <p:attrNameLst>
                                          <p:attrName>style.visibility</p:attrName>
                                        </p:attrNameLst>
                                      </p:cBhvr>
                                      <p:to>
                                        <p:strVal val="visible"/>
                                      </p:to>
                                    </p:set>
                                    <p:anim calcmode="lin" valueType="num">
                                      <p:cBhvr additive="base">
                                        <p:cTn id="24" dur="1000"/>
                                        <p:tgtEl>
                                          <p:spTgt spid="2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16"/>
                                        </p:tgtEl>
                                        <p:attrNameLst>
                                          <p:attrName>style.visibility</p:attrName>
                                        </p:attrNameLst>
                                      </p:cBhvr>
                                      <p:to>
                                        <p:strVal val="visible"/>
                                      </p:to>
                                    </p:set>
                                    <p:animEffect transition="in" filter="fade">
                                      <p:cBhvr>
                                        <p:cTn id="28"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1138</Words>
  <Application>Microsoft Office PowerPoint</Application>
  <PresentationFormat>Bildspel på skärmen (16:9)</PresentationFormat>
  <Paragraphs>227</Paragraphs>
  <Slides>24</Slides>
  <Notes>24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Calibri</vt:lpstr>
      <vt:lpstr>Lexend Light</vt:lpstr>
      <vt:lpstr>Arial</vt:lpstr>
      <vt:lpstr>Lexend</vt:lpstr>
      <vt:lpstr>Roboto</vt:lpstr>
      <vt:lpstr>Office Theme</vt:lpstr>
      <vt:lpstr>Digital studieteknik- Planera</vt:lpstr>
      <vt:lpstr>PowerPoint-presentation</vt:lpstr>
      <vt:lpstr>PowerPoint-presentation</vt:lpstr>
      <vt:lpstr>Frågor</vt:lpstr>
      <vt:lpstr>Checklistor</vt:lpstr>
      <vt:lpstr>PowerPoint-presentation</vt:lpstr>
      <vt:lpstr>PowerPoint-presentation</vt:lpstr>
      <vt:lpstr>PowerPoint-presentation</vt:lpstr>
      <vt:lpstr>PowerPoint-presentation</vt:lpstr>
      <vt:lpstr>PowerPoint-presentation</vt:lpstr>
      <vt:lpstr>PowerPoint-presentation</vt:lpstr>
      <vt:lpstr>Frågor</vt:lpstr>
      <vt:lpstr>Kalender</vt:lpstr>
      <vt:lpstr>PowerPoint-presentation</vt:lpstr>
      <vt:lpstr>PowerPoint-presentation</vt:lpstr>
      <vt:lpstr>PowerPoint-presentation</vt:lpstr>
      <vt:lpstr>PowerPoint-presentation</vt:lpstr>
      <vt:lpstr>Frågor</vt:lpstr>
      <vt:lpstr>Tankekarta</vt:lpstr>
      <vt:lpstr>PowerPoint-presentation</vt:lpstr>
      <vt:lpstr>PowerPoint-presentation</vt:lpstr>
      <vt:lpstr>PowerPoint-presentation</vt:lpstr>
      <vt:lpstr>Frågor</vt:lpstr>
      <vt:lpstr>Escape 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studieteknik- Planera</dc:title>
  <cp:lastModifiedBy>Prissberg Anna RUV kompetens o lärande</cp:lastModifiedBy>
  <cp:revision>1</cp:revision>
  <dcterms:modified xsi:type="dcterms:W3CDTF">2025-08-08T11:16:23Z</dcterms:modified>
</cp:coreProperties>
</file>