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Lexend Light"/>
      <p:regular r:id="rId22"/>
      <p:bold r:id="rId23"/>
    </p:embeddedFont>
    <p:embeddedFont>
      <p:font typeface="Roboto"/>
      <p:regular r:id="rId24"/>
      <p:bold r:id="rId25"/>
      <p:italic r:id="rId26"/>
      <p:boldItalic r:id="rId27"/>
    </p:embeddedFont>
    <p:embeddedFont>
      <p:font typeface="Lexen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exendLight-regular.fntdata"/><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font" Target="fonts/Lexend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Lexend-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exen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27d92dde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327d92ddeb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5ca0b3232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5ca0b3232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5c4e76c62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35c4e76c621_0_1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5c4e76c621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5c4e76c621_0_1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5ca0b3232f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5ca0b3232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5ca0b3232f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5ca0b3232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21681cb0bc_0_1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21681cb0b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5dce6795bf_0_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5dce6795b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c4e76c621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5c4e76c62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SE" sz="1050">
                <a:solidFill>
                  <a:srgbClr val="131313"/>
                </a:solidFill>
                <a:latin typeface="Roboto"/>
                <a:ea typeface="Roboto"/>
                <a:cs typeface="Roboto"/>
                <a:sym typeface="Roboto"/>
              </a:rPr>
              <a:t>Känner du igen dig i att tappa koncentrationen på lektionerna eller när du gör dina läxor? </a:t>
            </a:r>
            <a:endParaRPr sz="1050">
              <a:solidFill>
                <a:srgbClr val="13131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sv-SE" sz="1050">
                <a:solidFill>
                  <a:srgbClr val="131313"/>
                </a:solidFill>
                <a:latin typeface="Roboto"/>
                <a:ea typeface="Roboto"/>
                <a:cs typeface="Roboto"/>
                <a:sym typeface="Roboto"/>
              </a:rPr>
              <a:t>Här kommer några tips för att minska risken att börja tänka på annat!</a:t>
            </a:r>
            <a:endParaRPr sz="1050">
              <a:solidFill>
                <a:srgbClr val="13131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13131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sv-SE" sz="1050">
                <a:solidFill>
                  <a:srgbClr val="131313"/>
                </a:solidFill>
                <a:latin typeface="Roboto"/>
                <a:ea typeface="Roboto"/>
                <a:cs typeface="Roboto"/>
                <a:sym typeface="Roboto"/>
              </a:rPr>
              <a:t>När du lär dig något nytt, försök att associera det med kunskap du redan har. Om du läser om en historisk händelse, koppla ihop det med andra saker du vet om den tiden. Fundera på hur det såg ut, vad man hade på sig eller vad som hände på andra platser i världen. Genom att sätta informationen i ett sammanhang blir det lättare att förstå och minnas.</a:t>
            </a:r>
            <a:endParaRPr sz="1050">
              <a:solidFill>
                <a:srgbClr val="131313"/>
              </a:solidFill>
              <a:latin typeface="Roboto"/>
              <a:ea typeface="Roboto"/>
              <a:cs typeface="Roboto"/>
              <a:sym typeface="Roboto"/>
            </a:endParaRPr>
          </a:p>
          <a:p>
            <a:pPr indent="0" lvl="0" marL="0" rtl="0" algn="l">
              <a:spcBef>
                <a:spcPts val="0"/>
              </a:spcBef>
              <a:spcAft>
                <a:spcPts val="0"/>
              </a:spcAft>
              <a:buNone/>
            </a:pPr>
            <a:r>
              <a:t/>
            </a:r>
            <a:endParaRPr sz="1050">
              <a:solidFill>
                <a:srgbClr val="131313"/>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5c4e76c621_0_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5c4e76c62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131313"/>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5ca0b3232f_0_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5ca0b3232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131313"/>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ca0b3232f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ca0b3232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c4e76c621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5c4e76c62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SE" sz="1050">
                <a:solidFill>
                  <a:srgbClr val="131313"/>
                </a:solidFill>
                <a:latin typeface="Roboto"/>
                <a:ea typeface="Roboto"/>
                <a:cs typeface="Roboto"/>
                <a:sym typeface="Roboto"/>
              </a:rPr>
              <a:t>Anteckningar hjälper dig att minnas det som sägs under lektionen och vad du läser när du pluggar. Men det finns inte ett rätt sätt att anteckna. Testa dig fram till vad som passar dig bäst så kommer du garanterat att gynnas av det!</a:t>
            </a:r>
            <a:endParaRPr sz="1050">
              <a:solidFill>
                <a:srgbClr val="13131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131313"/>
              </a:solidFill>
              <a:latin typeface="Roboto"/>
              <a:ea typeface="Roboto"/>
              <a:cs typeface="Roboto"/>
              <a:sym typeface="Roboto"/>
            </a:endParaRPr>
          </a:p>
          <a:p>
            <a:pPr indent="0" lvl="0" marL="0" rtl="0" algn="l">
              <a:spcBef>
                <a:spcPts val="0"/>
              </a:spcBef>
              <a:spcAft>
                <a:spcPts val="0"/>
              </a:spcAft>
              <a:buNone/>
            </a:pPr>
            <a:r>
              <a:t/>
            </a:r>
            <a:endParaRPr sz="1050">
              <a:solidFill>
                <a:srgbClr val="131313"/>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5c4e76c621_0_6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5c4e76c62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131313"/>
              </a:solidFill>
              <a:latin typeface="Roboto"/>
              <a:ea typeface="Roboto"/>
              <a:cs typeface="Roboto"/>
              <a:sym typeface="Roboto"/>
            </a:endParaRPr>
          </a:p>
          <a:p>
            <a:pPr indent="0" lvl="0" marL="0" rtl="0" algn="l">
              <a:spcBef>
                <a:spcPts val="0"/>
              </a:spcBef>
              <a:spcAft>
                <a:spcPts val="0"/>
              </a:spcAft>
              <a:buNone/>
            </a:pPr>
            <a:r>
              <a:t/>
            </a:r>
            <a:endParaRPr sz="1050">
              <a:solidFill>
                <a:srgbClr val="131313"/>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5c4e76c621_0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5c4e76c62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c4e76c621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35c4e76c621_0_10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463750" y="1371629"/>
            <a:ext cx="4388700"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13"/>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431800" lvl="0" marL="457200">
              <a:spcBef>
                <a:spcPts val="640"/>
              </a:spcBef>
              <a:spcAft>
                <a:spcPts val="0"/>
              </a:spcAft>
              <a:buSzPts val="3200"/>
              <a:buChar char="•"/>
              <a:defRPr/>
            </a:lvl1pPr>
            <a:lvl2pPr indent="-406400" lvl="1" marL="914400">
              <a:spcBef>
                <a:spcPts val="560"/>
              </a:spcBef>
              <a:spcAft>
                <a:spcPts val="0"/>
              </a:spcAft>
              <a:buSzPts val="2800"/>
              <a:buChar char="–"/>
              <a:defRPr/>
            </a:lvl2pPr>
            <a:lvl3pPr indent="-381000" lvl="2" marL="1371600">
              <a:spcBef>
                <a:spcPts val="480"/>
              </a:spcBef>
              <a:spcAft>
                <a:spcPts val="0"/>
              </a:spcAft>
              <a:buSzPts val="24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83" name="Google Shape;83;p13"/>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5"/>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6"/>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6"/>
          <p:cNvSpPr txBox="1"/>
          <p:nvPr>
            <p:ph idx="3" type="body"/>
          </p:nvPr>
        </p:nvSpPr>
        <p:spPr>
          <a:xfrm>
            <a:off x="4645025" y="1151335"/>
            <a:ext cx="4041900" cy="4797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6"/>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459581"/>
            <a:ext cx="5486400" cy="3086100"/>
          </a:xfrm>
          <a:prstGeom prst="rect">
            <a:avLst/>
          </a:prstGeom>
          <a:noFill/>
          <a:ln>
            <a:noFill/>
          </a:ln>
        </p:spPr>
      </p:sp>
      <p:sp>
        <p:nvSpPr>
          <p:cNvPr id="64" name="Google Shape;64;p10"/>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hyperlink" Target="http://www.youtube.com/watch?v=3joAlMJnBzo" TargetMode="External"/><Relationship Id="rId7" Type="http://schemas.openxmlformats.org/officeDocument/2006/relationships/image" Target="../media/image10.jpg"/><Relationship Id="rId8" Type="http://schemas.openxmlformats.org/officeDocument/2006/relationships/hyperlink" Target="https://www.youtube.com/watch?v=3joAlMJnBzo&amp;ab_channel=Anna-LenaG%C3%B6ranss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hyperlink" Target="https://drive.google.com/file/d/1qU8-fOCLAu53EnaLWaIXf2dGyVZH1uGN/view?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hyperlink" Target="https://drive.google.com/file/d/1qU8-fOCLAu53EnaLWaIXf2dGyVZH1uGN/view?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hyperlink" Target="https://drive.google.com/file/d/1qU8-fOCLAu53EnaLWaIXf2dGyVZH1uGN/view?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hyperlink" Target="https://keep.google.com/" TargetMode="External"/><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hyperlink" Target="https://drive.google.com/file/d/1G9BksDG6rx0lOlKvNwM5LazWKklfEOr3/view?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hyperlink" Target="https://drive.google.com/file/d/1G9BksDG6rx0lOlKvNwM5LazWKklfEOr3/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www.youtube.com/watch?v=1KtJiFIuXIU" TargetMode="External"/><Relationship Id="rId5" Type="http://schemas.openxmlformats.org/officeDocument/2006/relationships/image" Target="../media/image11.jpg"/><Relationship Id="rId6" Type="http://schemas.openxmlformats.org/officeDocument/2006/relationships/hyperlink" Target="https://youtu.be/1KtJiFIuXI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www.youtube.com/watch?v=l9tse88GG4A" TargetMode="External"/><Relationship Id="rId5" Type="http://schemas.openxmlformats.org/officeDocument/2006/relationships/image" Target="../media/image6.jpg"/><Relationship Id="rId6" Type="http://schemas.openxmlformats.org/officeDocument/2006/relationships/hyperlink" Target="https://youtu.be/l9tse88GG4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p:nvPr/>
        </p:nvSpPr>
        <p:spPr>
          <a:xfrm rot="345">
            <a:off x="603150" y="346200"/>
            <a:ext cx="59796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9" name="Google Shape;89;p14"/>
          <p:cNvSpPr txBox="1"/>
          <p:nvPr>
            <p:ph type="title"/>
          </p:nvPr>
        </p:nvSpPr>
        <p:spPr>
          <a:xfrm>
            <a:off x="603150" y="345900"/>
            <a:ext cx="5979600" cy="79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sv-SE" sz="2600">
                <a:solidFill>
                  <a:schemeClr val="lt1"/>
                </a:solidFill>
                <a:latin typeface="Lexend"/>
                <a:ea typeface="Lexend"/>
                <a:cs typeface="Lexend"/>
                <a:sym typeface="Lexend"/>
              </a:rPr>
              <a:t>Digital studieteknik- Anteckningar</a:t>
            </a:r>
            <a:endParaRPr sz="2500">
              <a:solidFill>
                <a:schemeClr val="lt1"/>
              </a:solidFill>
              <a:latin typeface="Lexend"/>
              <a:ea typeface="Lexend"/>
              <a:cs typeface="Lexend"/>
              <a:sym typeface="Lexend"/>
            </a:endParaRPr>
          </a:p>
        </p:txBody>
      </p:sp>
      <p:sp>
        <p:nvSpPr>
          <p:cNvPr id="90" name="Google Shape;90;p14"/>
          <p:cNvSpPr txBox="1"/>
          <p:nvPr>
            <p:ph idx="1" type="body"/>
          </p:nvPr>
        </p:nvSpPr>
        <p:spPr>
          <a:xfrm>
            <a:off x="603150" y="1463800"/>
            <a:ext cx="5793600" cy="2487000"/>
          </a:xfrm>
          <a:prstGeom prst="rect">
            <a:avLst/>
          </a:prstGeom>
          <a:noFill/>
          <a:ln>
            <a:noFill/>
          </a:ln>
        </p:spPr>
        <p:txBody>
          <a:bodyPr anchorCtr="0" anchor="t" bIns="45700" lIns="91425" spcFirstLastPara="1" rIns="91425" wrap="square" tIns="45700">
            <a:noAutofit/>
          </a:bodyPr>
          <a:lstStyle/>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Anteckningar hjälper dig att:</a:t>
            </a:r>
            <a:endParaRPr sz="1430">
              <a:latin typeface="Lexend Light"/>
              <a:ea typeface="Lexend Light"/>
              <a:cs typeface="Lexend Light"/>
              <a:sym typeface="Lexend Light"/>
            </a:endParaRPr>
          </a:p>
          <a:p>
            <a:pPr indent="-319461" lvl="1" marL="914400" rtl="0" algn="l">
              <a:spcBef>
                <a:spcPts val="0"/>
              </a:spcBef>
              <a:spcAft>
                <a:spcPts val="0"/>
              </a:spcAft>
              <a:buSzPts val="1431"/>
              <a:buFont typeface="Lexend Light"/>
              <a:buChar char="–"/>
            </a:pPr>
            <a:r>
              <a:rPr lang="sv-SE" sz="1430">
                <a:latin typeface="Lexend Light"/>
                <a:ea typeface="Lexend Light"/>
                <a:cs typeface="Lexend Light"/>
                <a:sym typeface="Lexend Light"/>
              </a:rPr>
              <a:t>lyssna bättre</a:t>
            </a:r>
            <a:endParaRPr sz="1430">
              <a:latin typeface="Lexend Light"/>
              <a:ea typeface="Lexend Light"/>
              <a:cs typeface="Lexend Light"/>
              <a:sym typeface="Lexend Light"/>
            </a:endParaRPr>
          </a:p>
          <a:p>
            <a:pPr indent="-319461" lvl="1" marL="914400" rtl="0" algn="l">
              <a:spcBef>
                <a:spcPts val="0"/>
              </a:spcBef>
              <a:spcAft>
                <a:spcPts val="0"/>
              </a:spcAft>
              <a:buSzPts val="1431"/>
              <a:buFont typeface="Lexend Light"/>
              <a:buChar char="–"/>
            </a:pPr>
            <a:r>
              <a:rPr lang="sv-SE" sz="1430">
                <a:latin typeface="Lexend Light"/>
                <a:ea typeface="Lexend Light"/>
                <a:cs typeface="Lexend Light"/>
                <a:sym typeface="Lexend Light"/>
              </a:rPr>
              <a:t>minnas mer och plugga smartare.</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Du behöver inte skriva allt – det viktiga är att du skriver med egna ord så du förstår.</a:t>
            </a:r>
            <a:endParaRPr sz="1430">
              <a:latin typeface="Lexend Light"/>
              <a:ea typeface="Lexend Light"/>
              <a:cs typeface="Lexend Light"/>
              <a:sym typeface="Lexend Light"/>
            </a:endParaRPr>
          </a:p>
        </p:txBody>
      </p:sp>
      <p:sp>
        <p:nvSpPr>
          <p:cNvPr id="91" name="Google Shape;91;p14"/>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92" name="Google Shape;92;p14"/>
          <p:cNvGrpSpPr/>
          <p:nvPr/>
        </p:nvGrpSpPr>
        <p:grpSpPr>
          <a:xfrm>
            <a:off x="0" y="4650300"/>
            <a:ext cx="9144000" cy="493200"/>
            <a:chOff x="0" y="4650300"/>
            <a:chExt cx="9144000" cy="493200"/>
          </a:xfrm>
        </p:grpSpPr>
        <p:sp>
          <p:nvSpPr>
            <p:cNvPr id="93" name="Google Shape;93;p14"/>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94" name="Google Shape;94;p14"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95" name="Google Shape;95;p14"/>
          <p:cNvSpPr txBox="1"/>
          <p:nvPr/>
        </p:nvSpPr>
        <p:spPr>
          <a:xfrm>
            <a:off x="0" y="4650300"/>
            <a:ext cx="177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2000">
                <a:solidFill>
                  <a:schemeClr val="lt1"/>
                </a:solidFill>
                <a:latin typeface="Lexend Light"/>
                <a:ea typeface="Lexend Light"/>
                <a:cs typeface="Lexend Light"/>
                <a:sym typeface="Lexend Light"/>
              </a:rPr>
              <a:t>Anteckningar</a:t>
            </a:r>
            <a:endParaRPr sz="200"/>
          </a:p>
        </p:txBody>
      </p:sp>
      <p:pic>
        <p:nvPicPr>
          <p:cNvPr id="96" name="Google Shape;96;p14" title="drawing-green.png"/>
          <p:cNvPicPr preferRelativeResize="0"/>
          <p:nvPr/>
        </p:nvPicPr>
        <p:blipFill>
          <a:blip r:embed="rId4">
            <a:alphaModFix/>
          </a:blip>
          <a:stretch>
            <a:fillRect/>
          </a:stretch>
        </p:blipFill>
        <p:spPr>
          <a:xfrm rot="-798356">
            <a:off x="7147225" y="1231100"/>
            <a:ext cx="1169750" cy="1169750"/>
          </a:xfrm>
          <a:prstGeom prst="rect">
            <a:avLst/>
          </a:prstGeom>
          <a:noFill/>
          <a:ln>
            <a:noFill/>
          </a:ln>
        </p:spPr>
      </p:pic>
      <p:pic>
        <p:nvPicPr>
          <p:cNvPr id="97" name="Google Shape;97;p14" title="pc-green.png"/>
          <p:cNvPicPr preferRelativeResize="0"/>
          <p:nvPr/>
        </p:nvPicPr>
        <p:blipFill>
          <a:blip r:embed="rId5">
            <a:alphaModFix/>
          </a:blip>
          <a:stretch>
            <a:fillRect/>
          </a:stretch>
        </p:blipFill>
        <p:spPr>
          <a:xfrm rot="773364">
            <a:off x="7858525" y="365175"/>
            <a:ext cx="1169750" cy="1169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1000"/>
                                        <p:tgtEl>
                                          <p:spTgt spid="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Effect filter="fade" transition="in">
                                      <p:cBhvr>
                                        <p:cTn dur="1000"/>
                                        <p:tgtEl>
                                          <p:spTgt spid="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Effect filter="fade" transition="in">
                                      <p:cBhvr>
                                        <p:cTn dur="1000"/>
                                        <p:tgtEl>
                                          <p:spTgt spid="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animEffect filter="fade" transition="in">
                                      <p:cBhvr>
                                        <p:cTn dur="1000"/>
                                        <p:tgtEl>
                                          <p:spTgt spid="9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p:nvPr/>
        </p:nvSpPr>
        <p:spPr>
          <a:xfrm rot="345">
            <a:off x="603150" y="346200"/>
            <a:ext cx="59796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0" name="Google Shape;210;p23"/>
          <p:cNvSpPr txBox="1"/>
          <p:nvPr>
            <p:ph type="title"/>
          </p:nvPr>
        </p:nvSpPr>
        <p:spPr>
          <a:xfrm>
            <a:off x="603150" y="345900"/>
            <a:ext cx="5979600" cy="79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sv-SE" sz="2600">
                <a:solidFill>
                  <a:schemeClr val="lt1"/>
                </a:solidFill>
                <a:latin typeface="Lexend"/>
                <a:ea typeface="Lexend"/>
                <a:cs typeface="Lexend"/>
                <a:sym typeface="Lexend"/>
              </a:rPr>
              <a:t>Film cornell-metoden</a:t>
            </a:r>
            <a:endParaRPr sz="2500">
              <a:solidFill>
                <a:schemeClr val="lt1"/>
              </a:solidFill>
              <a:latin typeface="Lexend"/>
              <a:ea typeface="Lexend"/>
              <a:cs typeface="Lexend"/>
              <a:sym typeface="Lexend"/>
            </a:endParaRPr>
          </a:p>
        </p:txBody>
      </p:sp>
      <p:sp>
        <p:nvSpPr>
          <p:cNvPr id="211" name="Google Shape;211;p23"/>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12" name="Google Shape;212;p23"/>
          <p:cNvGrpSpPr/>
          <p:nvPr/>
        </p:nvGrpSpPr>
        <p:grpSpPr>
          <a:xfrm>
            <a:off x="0" y="4650300"/>
            <a:ext cx="9144000" cy="493200"/>
            <a:chOff x="0" y="4650300"/>
            <a:chExt cx="9144000" cy="493200"/>
          </a:xfrm>
        </p:grpSpPr>
        <p:sp>
          <p:nvSpPr>
            <p:cNvPr id="213" name="Google Shape;213;p23"/>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14" name="Google Shape;214;p23"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215" name="Google Shape;215;p23"/>
          <p:cNvSpPr txBox="1"/>
          <p:nvPr/>
        </p:nvSpPr>
        <p:spPr>
          <a:xfrm>
            <a:off x="0" y="4650300"/>
            <a:ext cx="177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2000">
                <a:solidFill>
                  <a:schemeClr val="lt1"/>
                </a:solidFill>
                <a:latin typeface="Lexend Light"/>
                <a:ea typeface="Lexend Light"/>
                <a:cs typeface="Lexend Light"/>
                <a:sym typeface="Lexend Light"/>
              </a:rPr>
              <a:t>Anteckningar</a:t>
            </a:r>
            <a:endParaRPr sz="200"/>
          </a:p>
        </p:txBody>
      </p:sp>
      <p:pic>
        <p:nvPicPr>
          <p:cNvPr id="216" name="Google Shape;216;p23" title="tableofcontent.png"/>
          <p:cNvPicPr preferRelativeResize="0"/>
          <p:nvPr/>
        </p:nvPicPr>
        <p:blipFill>
          <a:blip r:embed="rId4">
            <a:alphaModFix/>
          </a:blip>
          <a:stretch>
            <a:fillRect/>
          </a:stretch>
        </p:blipFill>
        <p:spPr>
          <a:xfrm rot="507255">
            <a:off x="7034226" y="292136"/>
            <a:ext cx="1179200" cy="1154152"/>
          </a:xfrm>
          <a:prstGeom prst="rect">
            <a:avLst/>
          </a:prstGeom>
          <a:noFill/>
          <a:ln>
            <a:noFill/>
          </a:ln>
        </p:spPr>
      </p:pic>
      <p:pic>
        <p:nvPicPr>
          <p:cNvPr id="217" name="Google Shape;217;p23" title="readmode-green.png"/>
          <p:cNvPicPr preferRelativeResize="0"/>
          <p:nvPr/>
        </p:nvPicPr>
        <p:blipFill>
          <a:blip r:embed="rId5">
            <a:alphaModFix/>
          </a:blip>
          <a:stretch>
            <a:fillRect/>
          </a:stretch>
        </p:blipFill>
        <p:spPr>
          <a:xfrm>
            <a:off x="7216655" y="674226"/>
            <a:ext cx="1299623" cy="1270727"/>
          </a:xfrm>
          <a:prstGeom prst="rect">
            <a:avLst/>
          </a:prstGeom>
          <a:noFill/>
          <a:ln>
            <a:noFill/>
          </a:ln>
        </p:spPr>
      </p:pic>
      <p:pic>
        <p:nvPicPr>
          <p:cNvPr descr="Ett sätt att anteckna" id="218" name="Google Shape;218;p23" title="Cornellmetoden">
            <a:hlinkClick r:id="rId6"/>
          </p:cNvPr>
          <p:cNvPicPr preferRelativeResize="0"/>
          <p:nvPr/>
        </p:nvPicPr>
        <p:blipFill>
          <a:blip r:embed="rId7">
            <a:alphaModFix/>
          </a:blip>
          <a:stretch>
            <a:fillRect/>
          </a:stretch>
        </p:blipFill>
        <p:spPr>
          <a:xfrm>
            <a:off x="2070200" y="1372648"/>
            <a:ext cx="5003600" cy="2814525"/>
          </a:xfrm>
          <a:prstGeom prst="rect">
            <a:avLst/>
          </a:prstGeom>
          <a:noFill/>
          <a:ln>
            <a:noFill/>
          </a:ln>
        </p:spPr>
      </p:pic>
      <p:sp>
        <p:nvSpPr>
          <p:cNvPr id="219" name="Google Shape;219;p23"/>
          <p:cNvSpPr txBox="1"/>
          <p:nvPr/>
        </p:nvSpPr>
        <p:spPr>
          <a:xfrm>
            <a:off x="5449950" y="4727550"/>
            <a:ext cx="2379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solidFill>
                  <a:schemeClr val="lt1"/>
                </a:solidFill>
                <a:latin typeface="Lexend Light"/>
                <a:ea typeface="Lexend Light"/>
                <a:cs typeface="Lexend Light"/>
                <a:sym typeface="Lexend Light"/>
              </a:rPr>
              <a:t>Länk till filmen:</a:t>
            </a:r>
            <a:r>
              <a:rPr lang="sv-SE" sz="1000">
                <a:latin typeface="Lexend Light"/>
                <a:ea typeface="Lexend Light"/>
                <a:cs typeface="Lexend Light"/>
                <a:sym typeface="Lexend Light"/>
              </a:rPr>
              <a:t> </a:t>
            </a:r>
            <a:r>
              <a:rPr lang="sv-SE" sz="1000" u="sng">
                <a:solidFill>
                  <a:schemeClr val="hlink"/>
                </a:solidFill>
                <a:latin typeface="Lexend Light"/>
                <a:ea typeface="Lexend Light"/>
                <a:cs typeface="Lexend Light"/>
                <a:sym typeface="Lexend Light"/>
                <a:hlinkClick r:id="rId8"/>
              </a:rPr>
              <a:t>Cornellmetoden</a:t>
            </a:r>
            <a:r>
              <a:rPr lang="sv-SE" sz="1000">
                <a:latin typeface="Lexend Light"/>
                <a:ea typeface="Lexend Light"/>
                <a:cs typeface="Lexend Light"/>
                <a:sym typeface="Lexend Light"/>
              </a:rPr>
              <a:t> </a:t>
            </a:r>
            <a:endParaRPr sz="1000">
              <a:latin typeface="Lexend Light"/>
              <a:ea typeface="Lexend Light"/>
              <a:cs typeface="Lexend Light"/>
              <a:sym typeface="Lexend Light"/>
            </a:endParaRPr>
          </a:p>
        </p:txBody>
      </p:sp>
      <p:sp>
        <p:nvSpPr>
          <p:cNvPr id="220" name="Google Shape;220;p23"/>
          <p:cNvSpPr txBox="1"/>
          <p:nvPr/>
        </p:nvSpPr>
        <p:spPr>
          <a:xfrm>
            <a:off x="-15000" y="4242700"/>
            <a:ext cx="5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200">
                <a:solidFill>
                  <a:schemeClr val="dk1"/>
                </a:solidFill>
                <a:latin typeface="Lexend"/>
                <a:ea typeface="Lexend"/>
                <a:cs typeface="Lexend"/>
                <a:sym typeface="Lexend"/>
              </a:rPr>
              <a:t>Film: 5 min 15 sek</a:t>
            </a:r>
            <a:endParaRPr sz="1200">
              <a:solidFill>
                <a:schemeClr val="dk1"/>
              </a:solidFill>
              <a:latin typeface="Lexend"/>
              <a:ea typeface="Lexend"/>
              <a:cs typeface="Lexend"/>
              <a:sym typeface="Lexe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4"/>
          <p:cNvSpPr/>
          <p:nvPr/>
        </p:nvSpPr>
        <p:spPr>
          <a:xfrm rot="345">
            <a:off x="603150" y="346200"/>
            <a:ext cx="59796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6" name="Google Shape;226;p24"/>
          <p:cNvSpPr txBox="1"/>
          <p:nvPr>
            <p:ph type="title"/>
          </p:nvPr>
        </p:nvSpPr>
        <p:spPr>
          <a:xfrm>
            <a:off x="603150" y="345900"/>
            <a:ext cx="5979600" cy="79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sv-SE" sz="2600">
                <a:solidFill>
                  <a:schemeClr val="lt1"/>
                </a:solidFill>
                <a:latin typeface="Lexend"/>
                <a:ea typeface="Lexend"/>
                <a:cs typeface="Lexend"/>
                <a:sym typeface="Lexend"/>
              </a:rPr>
              <a:t>Cornell-metoden</a:t>
            </a:r>
            <a:endParaRPr sz="2500">
              <a:solidFill>
                <a:schemeClr val="lt1"/>
              </a:solidFill>
              <a:latin typeface="Lexend"/>
              <a:ea typeface="Lexend"/>
              <a:cs typeface="Lexend"/>
              <a:sym typeface="Lexend"/>
            </a:endParaRPr>
          </a:p>
        </p:txBody>
      </p:sp>
      <p:sp>
        <p:nvSpPr>
          <p:cNvPr id="227" name="Google Shape;227;p24"/>
          <p:cNvSpPr txBox="1"/>
          <p:nvPr>
            <p:ph idx="1" type="body"/>
          </p:nvPr>
        </p:nvSpPr>
        <p:spPr>
          <a:xfrm>
            <a:off x="654025" y="1365475"/>
            <a:ext cx="2856000" cy="2882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sz="1430">
                <a:latin typeface="Lexend Light"/>
                <a:ea typeface="Lexend Light"/>
                <a:cs typeface="Lexend Light"/>
                <a:sym typeface="Lexend Light"/>
              </a:rPr>
              <a:t>Dela in pappret i fyra fält </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AutoNum type="arabicPeriod"/>
            </a:pPr>
            <a:r>
              <a:rPr lang="sv-SE" sz="1430">
                <a:latin typeface="Lexend Light"/>
                <a:ea typeface="Lexend Light"/>
                <a:cs typeface="Lexend Light"/>
                <a:sym typeface="Lexend Light"/>
              </a:rPr>
              <a:t>Datum, ämne, lektion</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AutoNum type="arabicPeriod"/>
            </a:pPr>
            <a:r>
              <a:rPr lang="sv-SE" sz="1430">
                <a:latin typeface="Lexend Light"/>
                <a:ea typeface="Lexend Light"/>
                <a:cs typeface="Lexend Light"/>
                <a:sym typeface="Lexend Light"/>
              </a:rPr>
              <a:t>Anteckningsyta</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AutoNum type="arabicPeriod"/>
            </a:pPr>
            <a:r>
              <a:rPr lang="sv-SE" sz="1430">
                <a:latin typeface="Lexend Light"/>
                <a:ea typeface="Lexend Light"/>
                <a:cs typeface="Lexend Light"/>
                <a:sym typeface="Lexend Light"/>
              </a:rPr>
              <a:t>Påminnelser</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AutoNum type="arabicPeriod"/>
            </a:pPr>
            <a:r>
              <a:rPr lang="sv-SE" sz="1430">
                <a:latin typeface="Lexend Light"/>
                <a:ea typeface="Lexend Light"/>
                <a:cs typeface="Lexend Light"/>
                <a:sym typeface="Lexend Light"/>
              </a:rPr>
              <a:t>Sammanfattning</a:t>
            </a:r>
            <a:endParaRPr sz="1430">
              <a:latin typeface="Lexend Light"/>
              <a:ea typeface="Lexend Light"/>
              <a:cs typeface="Lexend Light"/>
              <a:sym typeface="Lexend Light"/>
            </a:endParaRPr>
          </a:p>
          <a:p>
            <a:pPr indent="0" lvl="0" marL="0" rtl="0" algn="l">
              <a:spcBef>
                <a:spcPts val="0"/>
              </a:spcBef>
              <a:spcAft>
                <a:spcPts val="0"/>
              </a:spcAft>
              <a:buNone/>
            </a:pPr>
            <a:r>
              <a:t/>
            </a:r>
            <a:endParaRPr sz="1430">
              <a:latin typeface="Lexend Light"/>
              <a:ea typeface="Lexend Light"/>
              <a:cs typeface="Lexend Light"/>
              <a:sym typeface="Lexend Light"/>
            </a:endParaRPr>
          </a:p>
          <a:p>
            <a:pPr indent="0" lvl="0" marL="0" rtl="0" algn="l">
              <a:spcBef>
                <a:spcPts val="0"/>
              </a:spcBef>
              <a:spcAft>
                <a:spcPts val="0"/>
              </a:spcAft>
              <a:buNone/>
            </a:pPr>
            <a:r>
              <a:t/>
            </a:r>
            <a:endParaRPr sz="1430">
              <a:latin typeface="Lexend Light"/>
              <a:ea typeface="Lexend Light"/>
              <a:cs typeface="Lexend Light"/>
              <a:sym typeface="Lexend Light"/>
            </a:endParaRPr>
          </a:p>
        </p:txBody>
      </p:sp>
      <p:sp>
        <p:nvSpPr>
          <p:cNvPr id="228" name="Google Shape;228;p24"/>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29" name="Google Shape;229;p24"/>
          <p:cNvGrpSpPr/>
          <p:nvPr/>
        </p:nvGrpSpPr>
        <p:grpSpPr>
          <a:xfrm>
            <a:off x="0" y="4650300"/>
            <a:ext cx="9144000" cy="493200"/>
            <a:chOff x="0" y="4650300"/>
            <a:chExt cx="9144000" cy="493200"/>
          </a:xfrm>
        </p:grpSpPr>
        <p:sp>
          <p:nvSpPr>
            <p:cNvPr id="230" name="Google Shape;230;p24"/>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31" name="Google Shape;231;p24"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232" name="Google Shape;232;p24"/>
          <p:cNvSpPr txBox="1"/>
          <p:nvPr/>
        </p:nvSpPr>
        <p:spPr>
          <a:xfrm>
            <a:off x="0" y="4650300"/>
            <a:ext cx="177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2000">
                <a:solidFill>
                  <a:schemeClr val="lt1"/>
                </a:solidFill>
                <a:latin typeface="Lexend Light"/>
                <a:ea typeface="Lexend Light"/>
                <a:cs typeface="Lexend Light"/>
                <a:sym typeface="Lexend Light"/>
              </a:rPr>
              <a:t>Anteckningar</a:t>
            </a:r>
            <a:endParaRPr sz="200"/>
          </a:p>
        </p:txBody>
      </p:sp>
      <p:pic>
        <p:nvPicPr>
          <p:cNvPr id="233" name="Google Shape;233;p24" title="tableofcontent.png"/>
          <p:cNvPicPr preferRelativeResize="0"/>
          <p:nvPr/>
        </p:nvPicPr>
        <p:blipFill>
          <a:blip r:embed="rId4">
            <a:alphaModFix/>
          </a:blip>
          <a:stretch>
            <a:fillRect/>
          </a:stretch>
        </p:blipFill>
        <p:spPr>
          <a:xfrm rot="507255">
            <a:off x="6978876" y="299936"/>
            <a:ext cx="1179200" cy="1154152"/>
          </a:xfrm>
          <a:prstGeom prst="rect">
            <a:avLst/>
          </a:prstGeom>
          <a:noFill/>
          <a:ln>
            <a:noFill/>
          </a:ln>
        </p:spPr>
      </p:pic>
      <p:pic>
        <p:nvPicPr>
          <p:cNvPr id="234" name="Google Shape;234;p24" title="readmode-green.png"/>
          <p:cNvPicPr preferRelativeResize="0"/>
          <p:nvPr/>
        </p:nvPicPr>
        <p:blipFill>
          <a:blip r:embed="rId5">
            <a:alphaModFix/>
          </a:blip>
          <a:stretch>
            <a:fillRect/>
          </a:stretch>
        </p:blipFill>
        <p:spPr>
          <a:xfrm>
            <a:off x="7417905" y="562626"/>
            <a:ext cx="1299623" cy="1270727"/>
          </a:xfrm>
          <a:prstGeom prst="rect">
            <a:avLst/>
          </a:prstGeom>
          <a:noFill/>
          <a:ln>
            <a:noFill/>
          </a:ln>
        </p:spPr>
      </p:pic>
      <p:grpSp>
        <p:nvGrpSpPr>
          <p:cNvPr id="235" name="Google Shape;235;p24"/>
          <p:cNvGrpSpPr/>
          <p:nvPr/>
        </p:nvGrpSpPr>
        <p:grpSpPr>
          <a:xfrm>
            <a:off x="3490038" y="878700"/>
            <a:ext cx="3170400" cy="3771900"/>
            <a:chOff x="3620350" y="1191725"/>
            <a:chExt cx="3170400" cy="3771900"/>
          </a:xfrm>
        </p:grpSpPr>
        <p:grpSp>
          <p:nvGrpSpPr>
            <p:cNvPr id="236" name="Google Shape;236;p24"/>
            <p:cNvGrpSpPr/>
            <p:nvPr/>
          </p:nvGrpSpPr>
          <p:grpSpPr>
            <a:xfrm>
              <a:off x="3620350" y="1191725"/>
              <a:ext cx="3170400" cy="3771900"/>
              <a:chOff x="3620350" y="1191725"/>
              <a:chExt cx="3170400" cy="3771900"/>
            </a:xfrm>
          </p:grpSpPr>
          <p:grpSp>
            <p:nvGrpSpPr>
              <p:cNvPr id="237" name="Google Shape;237;p24"/>
              <p:cNvGrpSpPr/>
              <p:nvPr/>
            </p:nvGrpSpPr>
            <p:grpSpPr>
              <a:xfrm>
                <a:off x="3620350" y="1191725"/>
                <a:ext cx="3170400" cy="3771900"/>
                <a:chOff x="3620350" y="1191725"/>
                <a:chExt cx="3170400" cy="3771900"/>
              </a:xfrm>
            </p:grpSpPr>
            <p:grpSp>
              <p:nvGrpSpPr>
                <p:cNvPr id="238" name="Google Shape;238;p24"/>
                <p:cNvGrpSpPr/>
                <p:nvPr/>
              </p:nvGrpSpPr>
              <p:grpSpPr>
                <a:xfrm>
                  <a:off x="3620350" y="1191725"/>
                  <a:ext cx="3170400" cy="3771900"/>
                  <a:chOff x="3620350" y="1191725"/>
                  <a:chExt cx="3170400" cy="3771900"/>
                </a:xfrm>
              </p:grpSpPr>
              <p:sp>
                <p:nvSpPr>
                  <p:cNvPr id="239" name="Google Shape;239;p24"/>
                  <p:cNvSpPr/>
                  <p:nvPr/>
                </p:nvSpPr>
                <p:spPr>
                  <a:xfrm>
                    <a:off x="3620350" y="1195325"/>
                    <a:ext cx="3170400" cy="3764700"/>
                  </a:xfrm>
                  <a:prstGeom prst="rect">
                    <a:avLst/>
                  </a:prstGeom>
                  <a:solidFill>
                    <a:schemeClr val="lt1"/>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0" name="Google Shape;240;p24"/>
                  <p:cNvSpPr/>
                  <p:nvPr/>
                </p:nvSpPr>
                <p:spPr>
                  <a:xfrm>
                    <a:off x="3749400" y="2130475"/>
                    <a:ext cx="95700" cy="109500"/>
                  </a:xfrm>
                  <a:prstGeom prst="ellips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41" name="Google Shape;241;p24"/>
                  <p:cNvCxnSpPr/>
                  <p:nvPr/>
                </p:nvCxnSpPr>
                <p:spPr>
                  <a:xfrm>
                    <a:off x="3936800" y="1191725"/>
                    <a:ext cx="9300" cy="3771900"/>
                  </a:xfrm>
                  <a:prstGeom prst="straightConnector1">
                    <a:avLst/>
                  </a:prstGeom>
                  <a:noFill/>
                  <a:ln cap="flat" cmpd="sng" w="9525">
                    <a:solidFill>
                      <a:srgbClr val="888888"/>
                    </a:solidFill>
                    <a:prstDash val="solid"/>
                    <a:round/>
                    <a:headEnd len="med" w="med" type="none"/>
                    <a:tailEnd len="med" w="med" type="none"/>
                  </a:ln>
                </p:spPr>
              </p:cxnSp>
              <p:cxnSp>
                <p:nvCxnSpPr>
                  <p:cNvPr id="242" name="Google Shape;242;p24"/>
                  <p:cNvCxnSpPr/>
                  <p:nvPr/>
                </p:nvCxnSpPr>
                <p:spPr>
                  <a:xfrm>
                    <a:off x="4497675" y="1526125"/>
                    <a:ext cx="0" cy="2940000"/>
                  </a:xfrm>
                  <a:prstGeom prst="straightConnector1">
                    <a:avLst/>
                  </a:prstGeom>
                  <a:noFill/>
                  <a:ln cap="flat" cmpd="sng" w="19050">
                    <a:solidFill>
                      <a:schemeClr val="dk1"/>
                    </a:solidFill>
                    <a:prstDash val="solid"/>
                    <a:round/>
                    <a:headEnd len="med" w="med" type="none"/>
                    <a:tailEnd len="med" w="med" type="none"/>
                  </a:ln>
                </p:spPr>
              </p:cxnSp>
            </p:grpSp>
            <p:cxnSp>
              <p:nvCxnSpPr>
                <p:cNvPr id="243" name="Google Shape;243;p24"/>
                <p:cNvCxnSpPr/>
                <p:nvPr/>
              </p:nvCxnSpPr>
              <p:spPr>
                <a:xfrm>
                  <a:off x="3626050" y="4466125"/>
                  <a:ext cx="3164700" cy="0"/>
                </a:xfrm>
                <a:prstGeom prst="straightConnector1">
                  <a:avLst/>
                </a:prstGeom>
                <a:noFill/>
                <a:ln cap="flat" cmpd="sng" w="19050">
                  <a:solidFill>
                    <a:srgbClr val="131313"/>
                  </a:solidFill>
                  <a:prstDash val="solid"/>
                  <a:round/>
                  <a:headEnd len="med" w="med" type="none"/>
                  <a:tailEnd len="med" w="med" type="none"/>
                </a:ln>
              </p:spPr>
            </p:cxnSp>
          </p:grpSp>
          <p:cxnSp>
            <p:nvCxnSpPr>
              <p:cNvPr id="244" name="Google Shape;244;p24"/>
              <p:cNvCxnSpPr/>
              <p:nvPr/>
            </p:nvCxnSpPr>
            <p:spPr>
              <a:xfrm>
                <a:off x="3623200" y="1526125"/>
                <a:ext cx="3164700" cy="0"/>
              </a:xfrm>
              <a:prstGeom prst="straightConnector1">
                <a:avLst/>
              </a:prstGeom>
              <a:noFill/>
              <a:ln cap="flat" cmpd="sng" w="19050">
                <a:solidFill>
                  <a:srgbClr val="0F0F0F"/>
                </a:solidFill>
                <a:prstDash val="solid"/>
                <a:round/>
                <a:headEnd len="med" w="med" type="none"/>
                <a:tailEnd len="med" w="med" type="none"/>
              </a:ln>
            </p:spPr>
          </p:cxnSp>
        </p:grpSp>
        <p:sp>
          <p:nvSpPr>
            <p:cNvPr id="245" name="Google Shape;245;p24"/>
            <p:cNvSpPr/>
            <p:nvPr/>
          </p:nvSpPr>
          <p:spPr>
            <a:xfrm>
              <a:off x="3749400" y="2415415"/>
              <a:ext cx="95700" cy="109500"/>
            </a:xfrm>
            <a:prstGeom prst="ellips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6" name="Google Shape;246;p24"/>
            <p:cNvSpPr/>
            <p:nvPr/>
          </p:nvSpPr>
          <p:spPr>
            <a:xfrm>
              <a:off x="3749400" y="3813563"/>
              <a:ext cx="95700" cy="109500"/>
            </a:xfrm>
            <a:prstGeom prst="ellips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7" name="Google Shape;247;p24"/>
            <p:cNvSpPr/>
            <p:nvPr/>
          </p:nvSpPr>
          <p:spPr>
            <a:xfrm>
              <a:off x="3749400" y="4089701"/>
              <a:ext cx="95700" cy="109500"/>
            </a:xfrm>
            <a:prstGeom prst="ellips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nvGrpSpPr>
          <p:cNvPr id="248" name="Google Shape;248;p24"/>
          <p:cNvGrpSpPr/>
          <p:nvPr/>
        </p:nvGrpSpPr>
        <p:grpSpPr>
          <a:xfrm>
            <a:off x="3859925" y="878688"/>
            <a:ext cx="3366925" cy="493200"/>
            <a:chOff x="3859925" y="878688"/>
            <a:chExt cx="3366925" cy="493200"/>
          </a:xfrm>
        </p:grpSpPr>
        <p:sp>
          <p:nvSpPr>
            <p:cNvPr id="249" name="Google Shape;249;p24"/>
            <p:cNvSpPr/>
            <p:nvPr/>
          </p:nvSpPr>
          <p:spPr>
            <a:xfrm>
              <a:off x="3859925" y="878688"/>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sp>
          <p:nvSpPr>
            <p:cNvPr id="250" name="Google Shape;250;p24"/>
            <p:cNvSpPr txBox="1"/>
            <p:nvPr/>
          </p:nvSpPr>
          <p:spPr>
            <a:xfrm>
              <a:off x="4327950" y="900875"/>
              <a:ext cx="2898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200">
                  <a:solidFill>
                    <a:schemeClr val="dk1"/>
                  </a:solidFill>
                  <a:latin typeface="Lexend Light"/>
                  <a:ea typeface="Lexend Light"/>
                  <a:cs typeface="Lexend Light"/>
                  <a:sym typeface="Lexend Light"/>
                </a:rPr>
                <a:t>Datum/ämne/lektion</a:t>
              </a:r>
              <a:endParaRPr sz="1200">
                <a:solidFill>
                  <a:schemeClr val="dk1"/>
                </a:solidFill>
                <a:latin typeface="Lexend Light"/>
                <a:ea typeface="Lexend Light"/>
                <a:cs typeface="Lexend Light"/>
                <a:sym typeface="Lexend Light"/>
              </a:endParaRPr>
            </a:p>
          </p:txBody>
        </p:sp>
      </p:grpSp>
      <p:grpSp>
        <p:nvGrpSpPr>
          <p:cNvPr id="251" name="Google Shape;251;p24"/>
          <p:cNvGrpSpPr/>
          <p:nvPr/>
        </p:nvGrpSpPr>
        <p:grpSpPr>
          <a:xfrm>
            <a:off x="5057725" y="1600138"/>
            <a:ext cx="1421675" cy="862513"/>
            <a:chOff x="5057725" y="1600138"/>
            <a:chExt cx="1421675" cy="862513"/>
          </a:xfrm>
        </p:grpSpPr>
        <p:sp>
          <p:nvSpPr>
            <p:cNvPr id="252" name="Google Shape;252;p24"/>
            <p:cNvSpPr/>
            <p:nvPr/>
          </p:nvSpPr>
          <p:spPr>
            <a:xfrm>
              <a:off x="5057725" y="1600138"/>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2</a:t>
              </a:r>
              <a:r>
                <a:rPr lang="sv-SE">
                  <a:solidFill>
                    <a:schemeClr val="lt1"/>
                  </a:solidFill>
                  <a:latin typeface="Lexend Light"/>
                  <a:ea typeface="Lexend Light"/>
                  <a:cs typeface="Lexend Light"/>
                  <a:sym typeface="Lexend Light"/>
                </a:rPr>
                <a:t>.</a:t>
              </a:r>
              <a:endParaRPr>
                <a:solidFill>
                  <a:schemeClr val="lt1"/>
                </a:solidFill>
                <a:latin typeface="Lexend Light"/>
                <a:ea typeface="Lexend Light"/>
                <a:cs typeface="Lexend Light"/>
                <a:sym typeface="Lexend Light"/>
              </a:endParaRPr>
            </a:p>
          </p:txBody>
        </p:sp>
        <p:sp>
          <p:nvSpPr>
            <p:cNvPr id="253" name="Google Shape;253;p24"/>
            <p:cNvSpPr txBox="1"/>
            <p:nvPr/>
          </p:nvSpPr>
          <p:spPr>
            <a:xfrm>
              <a:off x="5075400" y="2093350"/>
              <a:ext cx="1404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200">
                  <a:solidFill>
                    <a:schemeClr val="dk1"/>
                  </a:solidFill>
                  <a:latin typeface="Lexend Light"/>
                  <a:ea typeface="Lexend Light"/>
                  <a:cs typeface="Lexend Light"/>
                  <a:sym typeface="Lexend Light"/>
                </a:rPr>
                <a:t>Anteckningsyta</a:t>
              </a:r>
              <a:endParaRPr sz="1200">
                <a:solidFill>
                  <a:schemeClr val="dk1"/>
                </a:solidFill>
                <a:latin typeface="Lexend Light"/>
                <a:ea typeface="Lexend Light"/>
                <a:cs typeface="Lexend Light"/>
                <a:sym typeface="Lexend Light"/>
              </a:endParaRPr>
            </a:p>
          </p:txBody>
        </p:sp>
      </p:grpSp>
      <p:grpSp>
        <p:nvGrpSpPr>
          <p:cNvPr id="254" name="Google Shape;254;p24"/>
          <p:cNvGrpSpPr/>
          <p:nvPr/>
        </p:nvGrpSpPr>
        <p:grpSpPr>
          <a:xfrm>
            <a:off x="3834750" y="2615538"/>
            <a:ext cx="1897200" cy="493200"/>
            <a:chOff x="3834750" y="2615538"/>
            <a:chExt cx="1897200" cy="493200"/>
          </a:xfrm>
        </p:grpSpPr>
        <p:sp>
          <p:nvSpPr>
            <p:cNvPr id="255" name="Google Shape;255;p24"/>
            <p:cNvSpPr/>
            <p:nvPr/>
          </p:nvSpPr>
          <p:spPr>
            <a:xfrm>
              <a:off x="3834750" y="2615538"/>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3</a:t>
              </a:r>
              <a:r>
                <a:rPr lang="sv-SE">
                  <a:solidFill>
                    <a:schemeClr val="lt1"/>
                  </a:solidFill>
                  <a:latin typeface="Lexend Light"/>
                  <a:ea typeface="Lexend Light"/>
                  <a:cs typeface="Lexend Light"/>
                  <a:sym typeface="Lexend Light"/>
                </a:rPr>
                <a:t>.</a:t>
              </a:r>
              <a:endParaRPr>
                <a:solidFill>
                  <a:schemeClr val="lt1"/>
                </a:solidFill>
                <a:latin typeface="Lexend Light"/>
                <a:ea typeface="Lexend Light"/>
                <a:cs typeface="Lexend Light"/>
                <a:sym typeface="Lexend Light"/>
              </a:endParaRPr>
            </a:p>
          </p:txBody>
        </p:sp>
        <p:sp>
          <p:nvSpPr>
            <p:cNvPr id="256" name="Google Shape;256;p24"/>
            <p:cNvSpPr txBox="1"/>
            <p:nvPr/>
          </p:nvSpPr>
          <p:spPr>
            <a:xfrm>
              <a:off x="4327950" y="2677500"/>
              <a:ext cx="1404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200">
                  <a:solidFill>
                    <a:schemeClr val="dk1"/>
                  </a:solidFill>
                  <a:latin typeface="Lexend Light"/>
                  <a:ea typeface="Lexend Light"/>
                  <a:cs typeface="Lexend Light"/>
                  <a:sym typeface="Lexend Light"/>
                </a:rPr>
                <a:t>Påminnelser</a:t>
              </a:r>
              <a:endParaRPr sz="1200">
                <a:solidFill>
                  <a:schemeClr val="dk1"/>
                </a:solidFill>
                <a:latin typeface="Lexend Light"/>
                <a:ea typeface="Lexend Light"/>
                <a:cs typeface="Lexend Light"/>
                <a:sym typeface="Lexend Light"/>
              </a:endParaRPr>
            </a:p>
          </p:txBody>
        </p:sp>
      </p:grpSp>
      <p:grpSp>
        <p:nvGrpSpPr>
          <p:cNvPr id="257" name="Google Shape;257;p24"/>
          <p:cNvGrpSpPr/>
          <p:nvPr/>
        </p:nvGrpSpPr>
        <p:grpSpPr>
          <a:xfrm>
            <a:off x="4828650" y="4090363"/>
            <a:ext cx="1831800" cy="493200"/>
            <a:chOff x="4828650" y="4090363"/>
            <a:chExt cx="1831800" cy="493200"/>
          </a:xfrm>
        </p:grpSpPr>
        <p:sp>
          <p:nvSpPr>
            <p:cNvPr id="258" name="Google Shape;258;p24"/>
            <p:cNvSpPr/>
            <p:nvPr/>
          </p:nvSpPr>
          <p:spPr>
            <a:xfrm>
              <a:off x="4828650" y="4090363"/>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4</a:t>
              </a:r>
              <a:r>
                <a:rPr lang="sv-SE">
                  <a:solidFill>
                    <a:schemeClr val="lt1"/>
                  </a:solidFill>
                  <a:latin typeface="Lexend Light"/>
                  <a:ea typeface="Lexend Light"/>
                  <a:cs typeface="Lexend Light"/>
                  <a:sym typeface="Lexend Light"/>
                </a:rPr>
                <a:t>.</a:t>
              </a:r>
              <a:endParaRPr>
                <a:solidFill>
                  <a:schemeClr val="lt1"/>
                </a:solidFill>
                <a:latin typeface="Lexend Light"/>
                <a:ea typeface="Lexend Light"/>
                <a:cs typeface="Lexend Light"/>
                <a:sym typeface="Lexend Light"/>
              </a:endParaRPr>
            </a:p>
          </p:txBody>
        </p:sp>
        <p:sp>
          <p:nvSpPr>
            <p:cNvPr id="259" name="Google Shape;259;p24"/>
            <p:cNvSpPr txBox="1"/>
            <p:nvPr/>
          </p:nvSpPr>
          <p:spPr>
            <a:xfrm>
              <a:off x="5256450" y="4152325"/>
              <a:ext cx="1404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200">
                  <a:solidFill>
                    <a:schemeClr val="dk1"/>
                  </a:solidFill>
                  <a:latin typeface="Lexend Light"/>
                  <a:ea typeface="Lexend Light"/>
                  <a:cs typeface="Lexend Light"/>
                  <a:sym typeface="Lexend Light"/>
                </a:rPr>
                <a:t>Sammanfattning</a:t>
              </a:r>
              <a:endParaRPr sz="1200">
                <a:solidFill>
                  <a:schemeClr val="dk1"/>
                </a:solidFill>
                <a:latin typeface="Lexend Light"/>
                <a:ea typeface="Lexend Light"/>
                <a:cs typeface="Lexend Light"/>
                <a:sym typeface="Lexend Light"/>
              </a:endParaRPr>
            </a:p>
          </p:txBody>
        </p:sp>
      </p:grpSp>
      <p:sp>
        <p:nvSpPr>
          <p:cNvPr id="260" name="Google Shape;260;p24"/>
          <p:cNvSpPr txBox="1"/>
          <p:nvPr/>
        </p:nvSpPr>
        <p:spPr>
          <a:xfrm>
            <a:off x="5449950" y="4727550"/>
            <a:ext cx="2379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solidFill>
                  <a:schemeClr val="lt1"/>
                </a:solidFill>
                <a:latin typeface="Lexend Light"/>
                <a:ea typeface="Lexend Light"/>
                <a:cs typeface="Lexend Light"/>
                <a:sym typeface="Lexend Light"/>
              </a:rPr>
              <a:t>Länk till manual Cornell-metoden: </a:t>
            </a:r>
            <a:r>
              <a:rPr lang="sv-SE" sz="1000">
                <a:latin typeface="Lexend Light"/>
                <a:ea typeface="Lexend Light"/>
                <a:cs typeface="Lexend Light"/>
                <a:sym typeface="Lexend Light"/>
              </a:rPr>
              <a:t> </a:t>
            </a:r>
            <a:r>
              <a:rPr lang="sv-SE" sz="1000" u="sng">
                <a:solidFill>
                  <a:schemeClr val="hlink"/>
                </a:solidFill>
                <a:latin typeface="Lexend Light"/>
                <a:ea typeface="Lexend Light"/>
                <a:cs typeface="Lexend Light"/>
                <a:sym typeface="Lexend Light"/>
                <a:hlinkClick r:id="rId6"/>
              </a:rPr>
              <a:t>Cornell-metoden</a:t>
            </a:r>
            <a:r>
              <a:rPr lang="sv-SE"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5"/>
          <p:cNvSpPr/>
          <p:nvPr/>
        </p:nvSpPr>
        <p:spPr>
          <a:xfrm rot="345">
            <a:off x="603150" y="346200"/>
            <a:ext cx="59796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6" name="Google Shape;266;p25"/>
          <p:cNvSpPr txBox="1"/>
          <p:nvPr>
            <p:ph type="title"/>
          </p:nvPr>
        </p:nvSpPr>
        <p:spPr>
          <a:xfrm>
            <a:off x="603150" y="345900"/>
            <a:ext cx="5979600" cy="79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sv-SE" sz="2600">
                <a:solidFill>
                  <a:schemeClr val="lt1"/>
                </a:solidFill>
                <a:latin typeface="Lexend"/>
                <a:ea typeface="Lexend"/>
                <a:cs typeface="Lexend"/>
                <a:sym typeface="Lexend"/>
              </a:rPr>
              <a:t>Cornell-metoden</a:t>
            </a:r>
            <a:endParaRPr sz="2500">
              <a:solidFill>
                <a:schemeClr val="lt1"/>
              </a:solidFill>
              <a:latin typeface="Lexend"/>
              <a:ea typeface="Lexend"/>
              <a:cs typeface="Lexend"/>
              <a:sym typeface="Lexend"/>
            </a:endParaRPr>
          </a:p>
        </p:txBody>
      </p:sp>
      <p:grpSp>
        <p:nvGrpSpPr>
          <p:cNvPr id="267" name="Google Shape;267;p25"/>
          <p:cNvGrpSpPr/>
          <p:nvPr/>
        </p:nvGrpSpPr>
        <p:grpSpPr>
          <a:xfrm>
            <a:off x="0" y="4650300"/>
            <a:ext cx="9144000" cy="493200"/>
            <a:chOff x="0" y="4650300"/>
            <a:chExt cx="9144000" cy="493200"/>
          </a:xfrm>
        </p:grpSpPr>
        <p:sp>
          <p:nvSpPr>
            <p:cNvPr id="268" name="Google Shape;268;p25"/>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69" name="Google Shape;269;p2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grpSp>
        <p:nvGrpSpPr>
          <p:cNvPr id="270" name="Google Shape;270;p25"/>
          <p:cNvGrpSpPr/>
          <p:nvPr/>
        </p:nvGrpSpPr>
        <p:grpSpPr>
          <a:xfrm>
            <a:off x="3687763" y="993050"/>
            <a:ext cx="3170400" cy="3771900"/>
            <a:chOff x="3620350" y="1191725"/>
            <a:chExt cx="3170400" cy="3771900"/>
          </a:xfrm>
        </p:grpSpPr>
        <p:grpSp>
          <p:nvGrpSpPr>
            <p:cNvPr id="271" name="Google Shape;271;p25"/>
            <p:cNvGrpSpPr/>
            <p:nvPr/>
          </p:nvGrpSpPr>
          <p:grpSpPr>
            <a:xfrm>
              <a:off x="3620350" y="1191725"/>
              <a:ext cx="3170400" cy="3771900"/>
              <a:chOff x="3620350" y="1191725"/>
              <a:chExt cx="3170400" cy="3771900"/>
            </a:xfrm>
          </p:grpSpPr>
          <p:grpSp>
            <p:nvGrpSpPr>
              <p:cNvPr id="272" name="Google Shape;272;p25"/>
              <p:cNvGrpSpPr/>
              <p:nvPr/>
            </p:nvGrpSpPr>
            <p:grpSpPr>
              <a:xfrm>
                <a:off x="3620350" y="1191725"/>
                <a:ext cx="3170400" cy="3771900"/>
                <a:chOff x="3620350" y="1191725"/>
                <a:chExt cx="3170400" cy="3771900"/>
              </a:xfrm>
            </p:grpSpPr>
            <p:grpSp>
              <p:nvGrpSpPr>
                <p:cNvPr id="273" name="Google Shape;273;p25"/>
                <p:cNvGrpSpPr/>
                <p:nvPr/>
              </p:nvGrpSpPr>
              <p:grpSpPr>
                <a:xfrm>
                  <a:off x="3620350" y="1191725"/>
                  <a:ext cx="3170400" cy="3771900"/>
                  <a:chOff x="3620350" y="1191725"/>
                  <a:chExt cx="3170400" cy="3771900"/>
                </a:xfrm>
              </p:grpSpPr>
              <p:sp>
                <p:nvSpPr>
                  <p:cNvPr id="274" name="Google Shape;274;p25"/>
                  <p:cNvSpPr/>
                  <p:nvPr/>
                </p:nvSpPr>
                <p:spPr>
                  <a:xfrm>
                    <a:off x="3620350" y="1195325"/>
                    <a:ext cx="3170400" cy="3764700"/>
                  </a:xfrm>
                  <a:prstGeom prst="rect">
                    <a:avLst/>
                  </a:prstGeom>
                  <a:solidFill>
                    <a:schemeClr val="lt1"/>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5" name="Google Shape;275;p25"/>
                  <p:cNvSpPr/>
                  <p:nvPr/>
                </p:nvSpPr>
                <p:spPr>
                  <a:xfrm>
                    <a:off x="3749400" y="2130475"/>
                    <a:ext cx="95700" cy="109500"/>
                  </a:xfrm>
                  <a:prstGeom prst="ellips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76" name="Google Shape;276;p25"/>
                  <p:cNvCxnSpPr/>
                  <p:nvPr/>
                </p:nvCxnSpPr>
                <p:spPr>
                  <a:xfrm>
                    <a:off x="3936800" y="1191725"/>
                    <a:ext cx="9300" cy="3771900"/>
                  </a:xfrm>
                  <a:prstGeom prst="straightConnector1">
                    <a:avLst/>
                  </a:prstGeom>
                  <a:noFill/>
                  <a:ln cap="flat" cmpd="sng" w="9525">
                    <a:solidFill>
                      <a:srgbClr val="888888"/>
                    </a:solidFill>
                    <a:prstDash val="solid"/>
                    <a:round/>
                    <a:headEnd len="med" w="med" type="none"/>
                    <a:tailEnd len="med" w="med" type="none"/>
                  </a:ln>
                </p:spPr>
              </p:cxnSp>
              <p:cxnSp>
                <p:nvCxnSpPr>
                  <p:cNvPr id="277" name="Google Shape;277;p25"/>
                  <p:cNvCxnSpPr/>
                  <p:nvPr/>
                </p:nvCxnSpPr>
                <p:spPr>
                  <a:xfrm>
                    <a:off x="4497675" y="1526125"/>
                    <a:ext cx="0" cy="2940000"/>
                  </a:xfrm>
                  <a:prstGeom prst="straightConnector1">
                    <a:avLst/>
                  </a:prstGeom>
                  <a:noFill/>
                  <a:ln cap="flat" cmpd="sng" w="19050">
                    <a:solidFill>
                      <a:schemeClr val="dk1"/>
                    </a:solidFill>
                    <a:prstDash val="solid"/>
                    <a:round/>
                    <a:headEnd len="med" w="med" type="none"/>
                    <a:tailEnd len="med" w="med" type="none"/>
                  </a:ln>
                </p:spPr>
              </p:cxnSp>
            </p:grpSp>
            <p:cxnSp>
              <p:nvCxnSpPr>
                <p:cNvPr id="278" name="Google Shape;278;p25"/>
                <p:cNvCxnSpPr/>
                <p:nvPr/>
              </p:nvCxnSpPr>
              <p:spPr>
                <a:xfrm>
                  <a:off x="3626050" y="4466125"/>
                  <a:ext cx="3164700" cy="0"/>
                </a:xfrm>
                <a:prstGeom prst="straightConnector1">
                  <a:avLst/>
                </a:prstGeom>
                <a:noFill/>
                <a:ln cap="flat" cmpd="sng" w="19050">
                  <a:solidFill>
                    <a:srgbClr val="131313"/>
                  </a:solidFill>
                  <a:prstDash val="solid"/>
                  <a:round/>
                  <a:headEnd len="med" w="med" type="none"/>
                  <a:tailEnd len="med" w="med" type="none"/>
                </a:ln>
              </p:spPr>
            </p:cxnSp>
          </p:grpSp>
          <p:cxnSp>
            <p:nvCxnSpPr>
              <p:cNvPr id="279" name="Google Shape;279;p25"/>
              <p:cNvCxnSpPr/>
              <p:nvPr/>
            </p:nvCxnSpPr>
            <p:spPr>
              <a:xfrm>
                <a:off x="3623200" y="1526125"/>
                <a:ext cx="3164700" cy="0"/>
              </a:xfrm>
              <a:prstGeom prst="straightConnector1">
                <a:avLst/>
              </a:prstGeom>
              <a:noFill/>
              <a:ln cap="flat" cmpd="sng" w="19050">
                <a:solidFill>
                  <a:srgbClr val="0F0F0F"/>
                </a:solidFill>
                <a:prstDash val="solid"/>
                <a:round/>
                <a:headEnd len="med" w="med" type="none"/>
                <a:tailEnd len="med" w="med" type="none"/>
              </a:ln>
            </p:spPr>
          </p:cxnSp>
        </p:grpSp>
        <p:sp>
          <p:nvSpPr>
            <p:cNvPr id="280" name="Google Shape;280;p25"/>
            <p:cNvSpPr/>
            <p:nvPr/>
          </p:nvSpPr>
          <p:spPr>
            <a:xfrm>
              <a:off x="3749400" y="4089701"/>
              <a:ext cx="95700" cy="109500"/>
            </a:xfrm>
            <a:prstGeom prst="ellips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281" name="Google Shape;281;p25"/>
          <p:cNvSpPr txBox="1"/>
          <p:nvPr/>
        </p:nvSpPr>
        <p:spPr>
          <a:xfrm>
            <a:off x="0" y="4650300"/>
            <a:ext cx="177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2000">
                <a:solidFill>
                  <a:schemeClr val="lt1"/>
                </a:solidFill>
                <a:latin typeface="Lexend Light"/>
                <a:ea typeface="Lexend Light"/>
                <a:cs typeface="Lexend Light"/>
                <a:sym typeface="Lexend Light"/>
              </a:rPr>
              <a:t>Anteckningar</a:t>
            </a:r>
            <a:endParaRPr sz="200"/>
          </a:p>
        </p:txBody>
      </p:sp>
      <p:sp>
        <p:nvSpPr>
          <p:cNvPr id="282" name="Google Shape;282;p25"/>
          <p:cNvSpPr/>
          <p:nvPr/>
        </p:nvSpPr>
        <p:spPr>
          <a:xfrm>
            <a:off x="3816875" y="2102350"/>
            <a:ext cx="95700" cy="109500"/>
          </a:xfrm>
          <a:prstGeom prst="ellips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3" name="Google Shape;283;p25"/>
          <p:cNvSpPr/>
          <p:nvPr/>
        </p:nvSpPr>
        <p:spPr>
          <a:xfrm>
            <a:off x="3816875" y="2387290"/>
            <a:ext cx="95700" cy="109500"/>
          </a:xfrm>
          <a:prstGeom prst="ellips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4" name="Google Shape;284;p25"/>
          <p:cNvSpPr/>
          <p:nvPr/>
        </p:nvSpPr>
        <p:spPr>
          <a:xfrm>
            <a:off x="3816875" y="4061576"/>
            <a:ext cx="95700" cy="109500"/>
          </a:xfrm>
          <a:prstGeom prst="ellips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285" name="Google Shape;285;p25"/>
          <p:cNvGrpSpPr/>
          <p:nvPr/>
        </p:nvGrpSpPr>
        <p:grpSpPr>
          <a:xfrm>
            <a:off x="4587864" y="1367388"/>
            <a:ext cx="2222400" cy="2650563"/>
            <a:chOff x="4587864" y="1367388"/>
            <a:chExt cx="2222400" cy="2650563"/>
          </a:xfrm>
        </p:grpSpPr>
        <p:sp>
          <p:nvSpPr>
            <p:cNvPr id="286" name="Google Shape;286;p25"/>
            <p:cNvSpPr/>
            <p:nvPr/>
          </p:nvSpPr>
          <p:spPr>
            <a:xfrm>
              <a:off x="6244500" y="1367388"/>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sp>
          <p:nvSpPr>
            <p:cNvPr id="287" name="Google Shape;287;p25"/>
            <p:cNvSpPr txBox="1"/>
            <p:nvPr/>
          </p:nvSpPr>
          <p:spPr>
            <a:xfrm>
              <a:off x="4587864" y="1740050"/>
              <a:ext cx="2222400" cy="2277900"/>
            </a:xfrm>
            <a:prstGeom prst="rect">
              <a:avLst/>
            </a:prstGeom>
            <a:noFill/>
            <a:ln>
              <a:noFill/>
            </a:ln>
          </p:spPr>
          <p:txBody>
            <a:bodyPr anchorCtr="0" anchor="t" bIns="91425" lIns="91425" spcFirstLastPara="1" rIns="91425" wrap="square" tIns="91425">
              <a:spAutoFit/>
            </a:bodyPr>
            <a:lstStyle/>
            <a:p>
              <a:pPr indent="-279400" lvl="0" marL="457200" rtl="0" algn="l">
                <a:spcBef>
                  <a:spcPts val="0"/>
                </a:spcBef>
                <a:spcAft>
                  <a:spcPts val="0"/>
                </a:spcAft>
                <a:buClr>
                  <a:schemeClr val="dk1"/>
                </a:buClr>
                <a:buSzPts val="800"/>
                <a:buFont typeface="Calibri"/>
                <a:buChar char="●"/>
              </a:pPr>
              <a:r>
                <a:rPr lang="sv-SE" sz="800">
                  <a:solidFill>
                    <a:schemeClr val="dk1"/>
                  </a:solidFill>
                  <a:latin typeface="Calibri"/>
                  <a:ea typeface="Calibri"/>
                  <a:cs typeface="Calibri"/>
                  <a:sym typeface="Calibri"/>
                </a:rPr>
                <a:t>Fotosyntes</a:t>
              </a:r>
              <a:r>
                <a:rPr lang="sv-SE" sz="800">
                  <a:solidFill>
                    <a:schemeClr val="dk1"/>
                  </a:solidFill>
                  <a:latin typeface="Calibri"/>
                  <a:ea typeface="Calibri"/>
                  <a:cs typeface="Calibri"/>
                  <a:sym typeface="Calibri"/>
                </a:rPr>
                <a:t>= växter gör mat med hjälp av solen</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indent="-279400" lvl="0" marL="457200" rtl="0" algn="l">
                <a:spcBef>
                  <a:spcPts val="0"/>
                </a:spcBef>
                <a:spcAft>
                  <a:spcPts val="0"/>
                </a:spcAft>
                <a:buClr>
                  <a:schemeClr val="dk1"/>
                </a:buClr>
                <a:buSzPts val="800"/>
                <a:buFont typeface="Calibri"/>
                <a:buChar char="●"/>
              </a:pPr>
              <a:r>
                <a:rPr lang="sv-SE" sz="800">
                  <a:solidFill>
                    <a:schemeClr val="dk1"/>
                  </a:solidFill>
                  <a:latin typeface="Calibri"/>
                  <a:ea typeface="Calibri"/>
                  <a:cs typeface="Calibri"/>
                  <a:sym typeface="Calibri"/>
                </a:rPr>
                <a:t>De tar in CO₂ (koldioxid) från luften</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indent="-279400" lvl="0" marL="457200" rtl="0" algn="l">
                <a:spcBef>
                  <a:spcPts val="0"/>
                </a:spcBef>
                <a:spcAft>
                  <a:spcPts val="0"/>
                </a:spcAft>
                <a:buClr>
                  <a:schemeClr val="dk1"/>
                </a:buClr>
                <a:buSzPts val="800"/>
                <a:buFont typeface="Calibri"/>
                <a:buChar char="●"/>
              </a:pPr>
              <a:r>
                <a:rPr lang="sv-SE" sz="800">
                  <a:solidFill>
                    <a:schemeClr val="dk1"/>
                  </a:solidFill>
                  <a:latin typeface="Calibri"/>
                  <a:ea typeface="Calibri"/>
                  <a:cs typeface="Calibri"/>
                  <a:sym typeface="Calibri"/>
                </a:rPr>
                <a:t>De suger upp H₂O (vatten) från jorden</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indent="-279400" lvl="0" marL="457200" rtl="0" algn="l">
                <a:spcBef>
                  <a:spcPts val="0"/>
                </a:spcBef>
                <a:spcAft>
                  <a:spcPts val="0"/>
                </a:spcAft>
                <a:buClr>
                  <a:schemeClr val="dk1"/>
                </a:buClr>
                <a:buSzPts val="800"/>
                <a:buFont typeface="Calibri"/>
                <a:buChar char="●"/>
              </a:pPr>
              <a:r>
                <a:rPr lang="sv-SE" sz="800">
                  <a:solidFill>
                    <a:schemeClr val="dk1"/>
                  </a:solidFill>
                  <a:latin typeface="Calibri"/>
                  <a:ea typeface="Calibri"/>
                  <a:cs typeface="Calibri"/>
                  <a:sym typeface="Calibri"/>
                </a:rPr>
                <a:t>Solen ger energi 🌞</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indent="-279400" lvl="0" marL="457200" rtl="0" algn="l">
                <a:spcBef>
                  <a:spcPts val="0"/>
                </a:spcBef>
                <a:spcAft>
                  <a:spcPts val="0"/>
                </a:spcAft>
                <a:buClr>
                  <a:schemeClr val="dk1"/>
                </a:buClr>
                <a:buSzPts val="800"/>
                <a:buFont typeface="Calibri"/>
                <a:buChar char="●"/>
              </a:pPr>
              <a:r>
                <a:rPr lang="sv-SE" sz="800">
                  <a:solidFill>
                    <a:schemeClr val="dk1"/>
                  </a:solidFill>
                  <a:latin typeface="Calibri"/>
                  <a:ea typeface="Calibri"/>
                  <a:cs typeface="Calibri"/>
                  <a:sym typeface="Calibri"/>
                </a:rPr>
                <a:t>I bladen finns klorofyll (grönt färgämne)</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indent="-279400" lvl="0" marL="457200" rtl="0" algn="l">
                <a:spcBef>
                  <a:spcPts val="0"/>
                </a:spcBef>
                <a:spcAft>
                  <a:spcPts val="0"/>
                </a:spcAft>
                <a:buClr>
                  <a:schemeClr val="dk1"/>
                </a:buClr>
                <a:buSzPts val="800"/>
                <a:buFont typeface="Calibri"/>
                <a:buChar char="●"/>
              </a:pPr>
              <a:r>
                <a:rPr lang="sv-SE" sz="800">
                  <a:solidFill>
                    <a:schemeClr val="dk1"/>
                  </a:solidFill>
                  <a:latin typeface="Calibri"/>
                  <a:ea typeface="Calibri"/>
                  <a:cs typeface="Calibri"/>
                  <a:sym typeface="Calibri"/>
                </a:rPr>
                <a:t>Växten gör socker (mat) + O₂ (syre)</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indent="-279400" lvl="0" marL="457200" rtl="0" algn="l">
                <a:spcBef>
                  <a:spcPts val="0"/>
                </a:spcBef>
                <a:spcAft>
                  <a:spcPts val="0"/>
                </a:spcAft>
                <a:buClr>
                  <a:schemeClr val="dk1"/>
                </a:buClr>
                <a:buSzPts val="800"/>
                <a:buFont typeface="Calibri"/>
                <a:buChar char="●"/>
              </a:pPr>
              <a:r>
                <a:rPr lang="sv-SE" sz="800">
                  <a:solidFill>
                    <a:schemeClr val="dk1"/>
                  </a:solidFill>
                  <a:latin typeface="Calibri"/>
                  <a:ea typeface="Calibri"/>
                  <a:cs typeface="Calibri"/>
                  <a:sym typeface="Calibri"/>
                </a:rPr>
                <a:t>Sockret = växtens mat 🍃</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indent="-279400" lvl="0" marL="457200" rtl="0" algn="l">
                <a:spcBef>
                  <a:spcPts val="0"/>
                </a:spcBef>
                <a:spcAft>
                  <a:spcPts val="0"/>
                </a:spcAft>
                <a:buClr>
                  <a:schemeClr val="dk1"/>
                </a:buClr>
                <a:buSzPts val="800"/>
                <a:buFont typeface="Calibri"/>
                <a:buChar char="●"/>
              </a:pPr>
              <a:r>
                <a:rPr lang="sv-SE" sz="800">
                  <a:solidFill>
                    <a:schemeClr val="dk1"/>
                  </a:solidFill>
                  <a:latin typeface="Calibri"/>
                  <a:ea typeface="Calibri"/>
                  <a:cs typeface="Calibri"/>
                  <a:sym typeface="Calibri"/>
                </a:rPr>
                <a:t>O₂ släpps ut → vi andas in det</a:t>
              </a:r>
              <a:endParaRPr/>
            </a:p>
          </p:txBody>
        </p:sp>
      </p:grpSp>
      <p:grpSp>
        <p:nvGrpSpPr>
          <p:cNvPr id="288" name="Google Shape;288;p25"/>
          <p:cNvGrpSpPr/>
          <p:nvPr/>
        </p:nvGrpSpPr>
        <p:grpSpPr>
          <a:xfrm>
            <a:off x="3565400" y="1721038"/>
            <a:ext cx="999875" cy="2678100"/>
            <a:chOff x="3565400" y="1721038"/>
            <a:chExt cx="999875" cy="2678100"/>
          </a:xfrm>
        </p:grpSpPr>
        <p:sp>
          <p:nvSpPr>
            <p:cNvPr id="289" name="Google Shape;289;p25"/>
            <p:cNvSpPr/>
            <p:nvPr/>
          </p:nvSpPr>
          <p:spPr>
            <a:xfrm>
              <a:off x="3565400" y="2395113"/>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3.</a:t>
              </a:r>
              <a:endParaRPr>
                <a:solidFill>
                  <a:schemeClr val="lt1"/>
                </a:solidFill>
                <a:latin typeface="Lexend Light"/>
                <a:ea typeface="Lexend Light"/>
                <a:cs typeface="Lexend Light"/>
                <a:sym typeface="Lexend Light"/>
              </a:endParaRPr>
            </a:p>
          </p:txBody>
        </p:sp>
        <p:sp>
          <p:nvSpPr>
            <p:cNvPr id="290" name="Google Shape;290;p25"/>
            <p:cNvSpPr txBox="1"/>
            <p:nvPr/>
          </p:nvSpPr>
          <p:spPr>
            <a:xfrm>
              <a:off x="4004275" y="1721038"/>
              <a:ext cx="5610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600"/>
                <a:t>Fotosyntes</a:t>
              </a:r>
              <a:br>
                <a:rPr lang="sv-SE" sz="600"/>
              </a:br>
              <a:endParaRPr sz="600"/>
            </a:p>
            <a:p>
              <a:pPr indent="0" lvl="0" marL="0" rtl="0" algn="l">
                <a:spcBef>
                  <a:spcPts val="0"/>
                </a:spcBef>
                <a:spcAft>
                  <a:spcPts val="0"/>
                </a:spcAft>
                <a:buNone/>
              </a:pPr>
              <a:r>
                <a:rPr lang="sv-SE" sz="600"/>
                <a:t>Koldioxid (CO₂)</a:t>
              </a:r>
              <a:br>
                <a:rPr lang="sv-SE" sz="600"/>
              </a:br>
              <a:endParaRPr sz="600"/>
            </a:p>
            <a:p>
              <a:pPr indent="0" lvl="0" marL="0" rtl="0" algn="l">
                <a:spcBef>
                  <a:spcPts val="0"/>
                </a:spcBef>
                <a:spcAft>
                  <a:spcPts val="0"/>
                </a:spcAft>
                <a:buNone/>
              </a:pPr>
              <a:r>
                <a:rPr lang="sv-SE" sz="600"/>
                <a:t>Vatten (H₂O)</a:t>
              </a:r>
              <a:br>
                <a:rPr lang="sv-SE" sz="600"/>
              </a:br>
              <a:endParaRPr sz="600"/>
            </a:p>
            <a:p>
              <a:pPr indent="0" lvl="0" marL="0" rtl="0" algn="l">
                <a:spcBef>
                  <a:spcPts val="0"/>
                </a:spcBef>
                <a:spcAft>
                  <a:spcPts val="0"/>
                </a:spcAft>
                <a:buNone/>
              </a:pPr>
              <a:r>
                <a:rPr lang="sv-SE" sz="600"/>
                <a:t>Solenergi</a:t>
              </a:r>
              <a:br>
                <a:rPr lang="sv-SE" sz="600"/>
              </a:br>
              <a:endParaRPr sz="600"/>
            </a:p>
            <a:p>
              <a:pPr indent="0" lvl="0" marL="0" rtl="0" algn="l">
                <a:spcBef>
                  <a:spcPts val="0"/>
                </a:spcBef>
                <a:spcAft>
                  <a:spcPts val="0"/>
                </a:spcAft>
                <a:buNone/>
              </a:pPr>
              <a:r>
                <a:t/>
              </a:r>
              <a:endParaRPr sz="600"/>
            </a:p>
            <a:p>
              <a:pPr indent="0" lvl="0" marL="0" rtl="0" algn="l">
                <a:spcBef>
                  <a:spcPts val="0"/>
                </a:spcBef>
                <a:spcAft>
                  <a:spcPts val="0"/>
                </a:spcAft>
                <a:buNone/>
              </a:pPr>
              <a:r>
                <a:rPr lang="sv-SE" sz="600"/>
                <a:t>Klorofyll</a:t>
              </a:r>
              <a:br>
                <a:rPr lang="sv-SE" sz="600"/>
              </a:br>
              <a:endParaRPr sz="600"/>
            </a:p>
            <a:p>
              <a:pPr indent="0" lvl="0" marL="0" rtl="0" algn="l">
                <a:spcBef>
                  <a:spcPts val="0"/>
                </a:spcBef>
                <a:spcAft>
                  <a:spcPts val="0"/>
                </a:spcAft>
                <a:buNone/>
              </a:pPr>
              <a:r>
                <a:t/>
              </a:r>
              <a:endParaRPr sz="600"/>
            </a:p>
            <a:p>
              <a:pPr indent="0" lvl="0" marL="0" rtl="0" algn="l">
                <a:spcBef>
                  <a:spcPts val="0"/>
                </a:spcBef>
                <a:spcAft>
                  <a:spcPts val="0"/>
                </a:spcAft>
                <a:buNone/>
              </a:pPr>
              <a:r>
                <a:t/>
              </a:r>
              <a:endParaRPr sz="600"/>
            </a:p>
            <a:p>
              <a:pPr indent="0" lvl="0" marL="0" rtl="0" algn="l">
                <a:spcBef>
                  <a:spcPts val="0"/>
                </a:spcBef>
                <a:spcAft>
                  <a:spcPts val="0"/>
                </a:spcAft>
                <a:buNone/>
              </a:pPr>
              <a:r>
                <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lang="sv-SE" sz="600"/>
                <a:t>Socker / glukos</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lang="sv-SE" sz="600"/>
                <a:t>Vad behöver växten för att kunna göra fotosyntes?</a:t>
              </a:r>
              <a:endParaRPr sz="600"/>
            </a:p>
          </p:txBody>
        </p:sp>
      </p:grpSp>
      <p:grpSp>
        <p:nvGrpSpPr>
          <p:cNvPr id="291" name="Google Shape;291;p25"/>
          <p:cNvGrpSpPr/>
          <p:nvPr/>
        </p:nvGrpSpPr>
        <p:grpSpPr>
          <a:xfrm>
            <a:off x="3816875" y="4338750"/>
            <a:ext cx="2920825" cy="537188"/>
            <a:chOff x="3816875" y="4338750"/>
            <a:chExt cx="2920825" cy="537188"/>
          </a:xfrm>
        </p:grpSpPr>
        <p:sp>
          <p:nvSpPr>
            <p:cNvPr id="292" name="Google Shape;292;p25"/>
            <p:cNvSpPr/>
            <p:nvPr/>
          </p:nvSpPr>
          <p:spPr>
            <a:xfrm>
              <a:off x="3816875" y="4382738"/>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4.</a:t>
              </a:r>
              <a:endParaRPr>
                <a:solidFill>
                  <a:schemeClr val="lt1"/>
                </a:solidFill>
                <a:latin typeface="Lexend Light"/>
                <a:ea typeface="Lexend Light"/>
                <a:cs typeface="Lexend Light"/>
                <a:sym typeface="Lexend Light"/>
              </a:endParaRPr>
            </a:p>
          </p:txBody>
        </p:sp>
        <p:sp>
          <p:nvSpPr>
            <p:cNvPr id="293" name="Google Shape;293;p25"/>
            <p:cNvSpPr txBox="1"/>
            <p:nvPr/>
          </p:nvSpPr>
          <p:spPr>
            <a:xfrm>
              <a:off x="4346100" y="4338750"/>
              <a:ext cx="2391600" cy="4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SE" sz="600"/>
                <a:t>Fotosyntes är när växter gör sin egen mat med hjälp av solljus, koldioxid och vatten. De bildar socker som de använder som energi, och släpper ut syre som vi människor andas in.</a:t>
              </a:r>
              <a:endParaRPr sz="600"/>
            </a:p>
          </p:txBody>
        </p:sp>
      </p:grpSp>
      <p:pic>
        <p:nvPicPr>
          <p:cNvPr id="294" name="Google Shape;294;p25" title="tableofcontent.png"/>
          <p:cNvPicPr preferRelativeResize="0"/>
          <p:nvPr/>
        </p:nvPicPr>
        <p:blipFill>
          <a:blip r:embed="rId4">
            <a:alphaModFix/>
          </a:blip>
          <a:stretch>
            <a:fillRect/>
          </a:stretch>
        </p:blipFill>
        <p:spPr>
          <a:xfrm rot="507255">
            <a:off x="7034226" y="292136"/>
            <a:ext cx="1179200" cy="1154152"/>
          </a:xfrm>
          <a:prstGeom prst="rect">
            <a:avLst/>
          </a:prstGeom>
          <a:noFill/>
          <a:ln>
            <a:noFill/>
          </a:ln>
        </p:spPr>
      </p:pic>
      <p:pic>
        <p:nvPicPr>
          <p:cNvPr id="295" name="Google Shape;295;p25" title="readmode-green.png"/>
          <p:cNvPicPr preferRelativeResize="0"/>
          <p:nvPr/>
        </p:nvPicPr>
        <p:blipFill>
          <a:blip r:embed="rId5">
            <a:alphaModFix/>
          </a:blip>
          <a:stretch>
            <a:fillRect/>
          </a:stretch>
        </p:blipFill>
        <p:spPr>
          <a:xfrm>
            <a:off x="7312230" y="618001"/>
            <a:ext cx="1299623" cy="1270727"/>
          </a:xfrm>
          <a:prstGeom prst="rect">
            <a:avLst/>
          </a:prstGeom>
          <a:noFill/>
          <a:ln>
            <a:noFill/>
          </a:ln>
        </p:spPr>
      </p:pic>
      <p:grpSp>
        <p:nvGrpSpPr>
          <p:cNvPr id="296" name="Google Shape;296;p25"/>
          <p:cNvGrpSpPr/>
          <p:nvPr/>
        </p:nvGrpSpPr>
        <p:grpSpPr>
          <a:xfrm>
            <a:off x="3731125" y="993050"/>
            <a:ext cx="3731100" cy="584363"/>
            <a:chOff x="3731125" y="993050"/>
            <a:chExt cx="3731100" cy="584363"/>
          </a:xfrm>
        </p:grpSpPr>
        <p:sp>
          <p:nvSpPr>
            <p:cNvPr id="297" name="Google Shape;297;p25"/>
            <p:cNvSpPr/>
            <p:nvPr/>
          </p:nvSpPr>
          <p:spPr>
            <a:xfrm>
              <a:off x="3731125" y="1084213"/>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sp>
          <p:nvSpPr>
            <p:cNvPr id="298" name="Google Shape;298;p25"/>
            <p:cNvSpPr txBox="1"/>
            <p:nvPr/>
          </p:nvSpPr>
          <p:spPr>
            <a:xfrm>
              <a:off x="4224325" y="993050"/>
              <a:ext cx="3237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200">
                  <a:solidFill>
                    <a:schemeClr val="dk1"/>
                  </a:solidFill>
                  <a:latin typeface="Calibri"/>
                  <a:ea typeface="Calibri"/>
                  <a:cs typeface="Calibri"/>
                  <a:sym typeface="Calibri"/>
                </a:rPr>
                <a:t>22/8 Fotosyntesen </a:t>
              </a:r>
              <a:endParaRPr sz="1200">
                <a:solidFill>
                  <a:schemeClr val="dk1"/>
                </a:solidFill>
                <a:latin typeface="Calibri"/>
                <a:ea typeface="Calibri"/>
                <a:cs typeface="Calibri"/>
                <a:sym typeface="Calibri"/>
              </a:endParaRPr>
            </a:p>
          </p:txBody>
        </p:sp>
      </p:grpSp>
      <p:sp>
        <p:nvSpPr>
          <p:cNvPr id="299" name="Google Shape;299;p25"/>
          <p:cNvSpPr txBox="1"/>
          <p:nvPr/>
        </p:nvSpPr>
        <p:spPr>
          <a:xfrm>
            <a:off x="523400" y="1439375"/>
            <a:ext cx="289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solidFill>
                  <a:schemeClr val="dk1"/>
                </a:solidFill>
                <a:latin typeface="Lexend Light"/>
                <a:ea typeface="Lexend Light"/>
                <a:cs typeface="Lexend Light"/>
                <a:sym typeface="Lexend Light"/>
              </a:rPr>
              <a:t>Exempel:</a:t>
            </a:r>
            <a:endParaRPr>
              <a:solidFill>
                <a:schemeClr val="dk1"/>
              </a:solidFill>
              <a:latin typeface="Lexend Light"/>
              <a:ea typeface="Lexend Light"/>
              <a:cs typeface="Lexend Light"/>
              <a:sym typeface="Lexend Light"/>
            </a:endParaRPr>
          </a:p>
        </p:txBody>
      </p:sp>
      <p:sp>
        <p:nvSpPr>
          <p:cNvPr id="300" name="Google Shape;300;p25"/>
          <p:cNvSpPr txBox="1"/>
          <p:nvPr/>
        </p:nvSpPr>
        <p:spPr>
          <a:xfrm>
            <a:off x="666500" y="1839575"/>
            <a:ext cx="289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solidFill>
                  <a:schemeClr val="dk1"/>
                </a:solidFill>
                <a:latin typeface="Lexend Light"/>
                <a:ea typeface="Lexend Light"/>
                <a:cs typeface="Lexend Light"/>
                <a:sym typeface="Lexend Light"/>
              </a:rPr>
              <a:t>1. </a:t>
            </a:r>
            <a:r>
              <a:rPr lang="sv-SE">
                <a:solidFill>
                  <a:schemeClr val="dk1"/>
                </a:solidFill>
                <a:latin typeface="Lexend Light"/>
                <a:ea typeface="Lexend Light"/>
                <a:cs typeface="Lexend Light"/>
                <a:sym typeface="Lexend Light"/>
              </a:rPr>
              <a:t>Datum, ämne, lektion</a:t>
            </a:r>
            <a:endParaRPr>
              <a:solidFill>
                <a:schemeClr val="dk1"/>
              </a:solidFill>
              <a:latin typeface="Lexend Light"/>
              <a:ea typeface="Lexend Light"/>
              <a:cs typeface="Lexend Light"/>
              <a:sym typeface="Lexend Light"/>
            </a:endParaRPr>
          </a:p>
        </p:txBody>
      </p:sp>
      <p:sp>
        <p:nvSpPr>
          <p:cNvPr id="301" name="Google Shape;301;p25"/>
          <p:cNvSpPr txBox="1"/>
          <p:nvPr/>
        </p:nvSpPr>
        <p:spPr>
          <a:xfrm>
            <a:off x="666500" y="2211850"/>
            <a:ext cx="2898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solidFill>
                  <a:schemeClr val="dk1"/>
                </a:solidFill>
                <a:latin typeface="Lexend Light"/>
                <a:ea typeface="Lexend Light"/>
                <a:cs typeface="Lexend Light"/>
                <a:sym typeface="Lexend Light"/>
              </a:rPr>
              <a:t>2. </a:t>
            </a:r>
            <a:r>
              <a:rPr b="1" lang="sv-SE">
                <a:solidFill>
                  <a:schemeClr val="dk1"/>
                </a:solidFill>
                <a:latin typeface="Lexend"/>
                <a:ea typeface="Lexend"/>
                <a:cs typeface="Lexend"/>
                <a:sym typeface="Lexend"/>
              </a:rPr>
              <a:t>Anteckna under lektionen</a:t>
            </a:r>
            <a:r>
              <a:rPr lang="sv-SE">
                <a:solidFill>
                  <a:schemeClr val="dk1"/>
                </a:solidFill>
                <a:latin typeface="Lexend Light"/>
                <a:ea typeface="Lexend Light"/>
                <a:cs typeface="Lexend Light"/>
                <a:sym typeface="Lexend Light"/>
              </a:rPr>
              <a:t>; </a:t>
            </a:r>
            <a:endParaRPr>
              <a:solidFill>
                <a:schemeClr val="dk1"/>
              </a:solidFill>
              <a:latin typeface="Lexend Light"/>
              <a:ea typeface="Lexend Light"/>
              <a:cs typeface="Lexend Light"/>
              <a:sym typeface="Lexend Light"/>
            </a:endParaRPr>
          </a:p>
          <a:p>
            <a:pPr indent="0" lvl="0" marL="0" rtl="0" algn="l">
              <a:spcBef>
                <a:spcPts val="0"/>
              </a:spcBef>
              <a:spcAft>
                <a:spcPts val="0"/>
              </a:spcAft>
              <a:buNone/>
            </a:pPr>
            <a:r>
              <a:rPr lang="sv-SE">
                <a:solidFill>
                  <a:schemeClr val="dk1"/>
                </a:solidFill>
                <a:latin typeface="Lexend Light"/>
                <a:ea typeface="Lexend Light"/>
                <a:cs typeface="Lexend Light"/>
                <a:sym typeface="Lexend Light"/>
              </a:rPr>
              <a:t>    punktform, förkortningar</a:t>
            </a:r>
            <a:endParaRPr>
              <a:solidFill>
                <a:schemeClr val="dk1"/>
              </a:solidFill>
              <a:latin typeface="Lexend Light"/>
              <a:ea typeface="Lexend Light"/>
              <a:cs typeface="Lexend Light"/>
              <a:sym typeface="Lexend Light"/>
            </a:endParaRPr>
          </a:p>
        </p:txBody>
      </p:sp>
      <p:sp>
        <p:nvSpPr>
          <p:cNvPr id="302" name="Google Shape;302;p25"/>
          <p:cNvSpPr txBox="1"/>
          <p:nvPr/>
        </p:nvSpPr>
        <p:spPr>
          <a:xfrm>
            <a:off x="666500" y="2843588"/>
            <a:ext cx="2898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solidFill>
                  <a:schemeClr val="dk1"/>
                </a:solidFill>
                <a:latin typeface="Lexend Light"/>
                <a:ea typeface="Lexend Light"/>
                <a:cs typeface="Lexend Light"/>
                <a:sym typeface="Lexend Light"/>
              </a:rPr>
              <a:t>3</a:t>
            </a:r>
            <a:r>
              <a:rPr lang="sv-SE">
                <a:solidFill>
                  <a:schemeClr val="dk1"/>
                </a:solidFill>
                <a:latin typeface="Lexend Light"/>
                <a:ea typeface="Lexend Light"/>
                <a:cs typeface="Lexend Light"/>
                <a:sym typeface="Lexend Light"/>
              </a:rPr>
              <a:t>. </a:t>
            </a:r>
            <a:r>
              <a:rPr b="1" lang="sv-SE">
                <a:solidFill>
                  <a:schemeClr val="dk1"/>
                </a:solidFill>
                <a:latin typeface="Lexend"/>
                <a:ea typeface="Lexend"/>
                <a:cs typeface="Lexend"/>
                <a:sym typeface="Lexend"/>
              </a:rPr>
              <a:t>Efter lektionen;</a:t>
            </a:r>
            <a:r>
              <a:rPr lang="sv-SE">
                <a:solidFill>
                  <a:schemeClr val="dk1"/>
                </a:solidFill>
                <a:latin typeface="Lexend Light"/>
                <a:ea typeface="Lexend Light"/>
                <a:cs typeface="Lexend Light"/>
                <a:sym typeface="Lexend Light"/>
              </a:rPr>
              <a:t> nyckelord,      </a:t>
            </a:r>
            <a:endParaRPr>
              <a:solidFill>
                <a:schemeClr val="dk1"/>
              </a:solidFill>
              <a:latin typeface="Lexend Light"/>
              <a:ea typeface="Lexend Light"/>
              <a:cs typeface="Lexend Light"/>
              <a:sym typeface="Lexend Light"/>
            </a:endParaRPr>
          </a:p>
          <a:p>
            <a:pPr indent="0" lvl="0" marL="0" rtl="0" algn="l">
              <a:spcBef>
                <a:spcPts val="0"/>
              </a:spcBef>
              <a:spcAft>
                <a:spcPts val="0"/>
              </a:spcAft>
              <a:buNone/>
            </a:pPr>
            <a:r>
              <a:rPr lang="sv-SE">
                <a:solidFill>
                  <a:schemeClr val="dk1"/>
                </a:solidFill>
                <a:latin typeface="Lexend Light"/>
                <a:ea typeface="Lexend Light"/>
                <a:cs typeface="Lexend Light"/>
                <a:sym typeface="Lexend Light"/>
              </a:rPr>
              <a:t>   frågor</a:t>
            </a:r>
            <a:endParaRPr>
              <a:solidFill>
                <a:schemeClr val="dk1"/>
              </a:solidFill>
              <a:latin typeface="Lexend Light"/>
              <a:ea typeface="Lexend Light"/>
              <a:cs typeface="Lexend Light"/>
              <a:sym typeface="Lexend Light"/>
            </a:endParaRPr>
          </a:p>
        </p:txBody>
      </p:sp>
      <p:sp>
        <p:nvSpPr>
          <p:cNvPr id="303" name="Google Shape;303;p25"/>
          <p:cNvSpPr txBox="1"/>
          <p:nvPr/>
        </p:nvSpPr>
        <p:spPr>
          <a:xfrm>
            <a:off x="666500" y="3475350"/>
            <a:ext cx="2898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a:solidFill>
                  <a:schemeClr val="dk1"/>
                </a:solidFill>
                <a:latin typeface="Lexend Light"/>
                <a:ea typeface="Lexend Light"/>
                <a:cs typeface="Lexend Light"/>
                <a:sym typeface="Lexend Light"/>
              </a:rPr>
              <a:t>4</a:t>
            </a:r>
            <a:r>
              <a:rPr lang="sv-SE">
                <a:solidFill>
                  <a:schemeClr val="dk1"/>
                </a:solidFill>
                <a:latin typeface="Lexend Light"/>
                <a:ea typeface="Lexend Light"/>
                <a:cs typeface="Lexend Light"/>
                <a:sym typeface="Lexend Light"/>
              </a:rPr>
              <a:t>. </a:t>
            </a:r>
            <a:r>
              <a:rPr b="1" lang="sv-SE">
                <a:solidFill>
                  <a:schemeClr val="dk1"/>
                </a:solidFill>
                <a:latin typeface="Lexend"/>
                <a:ea typeface="Lexend"/>
                <a:cs typeface="Lexend"/>
                <a:sym typeface="Lexend"/>
              </a:rPr>
              <a:t>Efter lektionen</a:t>
            </a:r>
            <a:r>
              <a:rPr lang="sv-SE">
                <a:solidFill>
                  <a:schemeClr val="dk1"/>
                </a:solidFill>
                <a:latin typeface="Lexend Light"/>
                <a:ea typeface="Lexend Light"/>
                <a:cs typeface="Lexend Light"/>
                <a:sym typeface="Lexend Light"/>
              </a:rPr>
              <a:t>;   </a:t>
            </a:r>
            <a:endParaRPr>
              <a:solidFill>
                <a:schemeClr val="dk1"/>
              </a:solidFill>
              <a:latin typeface="Lexend Light"/>
              <a:ea typeface="Lexend Light"/>
              <a:cs typeface="Lexend Light"/>
              <a:sym typeface="Lexend Light"/>
            </a:endParaRPr>
          </a:p>
          <a:p>
            <a:pPr indent="0" lvl="0" marL="0" rtl="0" algn="l">
              <a:spcBef>
                <a:spcPts val="0"/>
              </a:spcBef>
              <a:spcAft>
                <a:spcPts val="0"/>
              </a:spcAft>
              <a:buNone/>
            </a:pPr>
            <a:r>
              <a:rPr lang="sv-SE">
                <a:solidFill>
                  <a:schemeClr val="dk1"/>
                </a:solidFill>
                <a:latin typeface="Lexend Light"/>
                <a:ea typeface="Lexend Light"/>
                <a:cs typeface="Lexend Light"/>
                <a:sym typeface="Lexend Light"/>
              </a:rPr>
              <a:t>    Sammanfattning, vad har du    </a:t>
            </a:r>
            <a:endParaRPr>
              <a:solidFill>
                <a:schemeClr val="dk1"/>
              </a:solidFill>
              <a:latin typeface="Lexend Light"/>
              <a:ea typeface="Lexend Light"/>
              <a:cs typeface="Lexend Light"/>
              <a:sym typeface="Lexend Light"/>
            </a:endParaRPr>
          </a:p>
          <a:p>
            <a:pPr indent="0" lvl="0" marL="0" rtl="0" algn="l">
              <a:spcBef>
                <a:spcPts val="0"/>
              </a:spcBef>
              <a:spcAft>
                <a:spcPts val="0"/>
              </a:spcAft>
              <a:buNone/>
            </a:pPr>
            <a:r>
              <a:rPr lang="sv-SE">
                <a:solidFill>
                  <a:schemeClr val="dk1"/>
                </a:solidFill>
                <a:latin typeface="Lexend Light"/>
                <a:ea typeface="Lexend Light"/>
                <a:cs typeface="Lexend Light"/>
                <a:sym typeface="Lexend Light"/>
              </a:rPr>
              <a:t>    lärt dig</a:t>
            </a:r>
            <a:endParaRPr>
              <a:solidFill>
                <a:schemeClr val="dk1"/>
              </a:solidFill>
              <a:latin typeface="Lexend Light"/>
              <a:ea typeface="Lexend Light"/>
              <a:cs typeface="Lexend Light"/>
              <a:sym typeface="Lexend Light"/>
            </a:endParaRPr>
          </a:p>
        </p:txBody>
      </p:sp>
      <p:sp>
        <p:nvSpPr>
          <p:cNvPr id="304" name="Google Shape;304;p25"/>
          <p:cNvSpPr txBox="1"/>
          <p:nvPr/>
        </p:nvSpPr>
        <p:spPr>
          <a:xfrm>
            <a:off x="5449950" y="4727550"/>
            <a:ext cx="2379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solidFill>
                  <a:schemeClr val="lt1"/>
                </a:solidFill>
                <a:latin typeface="Lexend Light"/>
                <a:ea typeface="Lexend Light"/>
                <a:cs typeface="Lexend Light"/>
                <a:sym typeface="Lexend Light"/>
              </a:rPr>
              <a:t>Länk till manual Cornell-metoden: </a:t>
            </a:r>
            <a:r>
              <a:rPr lang="sv-SE" sz="1000">
                <a:latin typeface="Lexend Light"/>
                <a:ea typeface="Lexend Light"/>
                <a:cs typeface="Lexend Light"/>
                <a:sym typeface="Lexend Light"/>
              </a:rPr>
              <a:t> </a:t>
            </a:r>
            <a:r>
              <a:rPr lang="sv-SE" sz="1000" u="sng">
                <a:solidFill>
                  <a:schemeClr val="hlink"/>
                </a:solidFill>
                <a:latin typeface="Lexend Light"/>
                <a:ea typeface="Lexend Light"/>
                <a:cs typeface="Lexend Light"/>
                <a:sym typeface="Lexend Light"/>
                <a:hlinkClick r:id="rId6"/>
              </a:rPr>
              <a:t>Cornell-metoden</a:t>
            </a:r>
            <a:r>
              <a:rPr lang="sv-SE"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6"/>
          <p:cNvSpPr/>
          <p:nvPr/>
        </p:nvSpPr>
        <p:spPr>
          <a:xfrm rot="320">
            <a:off x="-583025" y="300"/>
            <a:ext cx="64449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0" name="Google Shape;310;p26"/>
          <p:cNvSpPr txBox="1"/>
          <p:nvPr>
            <p:ph type="title"/>
          </p:nvPr>
        </p:nvSpPr>
        <p:spPr>
          <a:xfrm>
            <a:off x="80850" y="-29397"/>
            <a:ext cx="8229600" cy="857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sv-SE" sz="3200">
                <a:solidFill>
                  <a:schemeClr val="lt1"/>
                </a:solidFill>
                <a:latin typeface="Lexend Light"/>
                <a:ea typeface="Lexend Light"/>
                <a:cs typeface="Lexend Light"/>
                <a:sym typeface="Lexend Light"/>
              </a:rPr>
              <a:t>Uppgift</a:t>
            </a:r>
            <a:endParaRPr sz="3200">
              <a:solidFill>
                <a:schemeClr val="lt1"/>
              </a:solidFill>
              <a:latin typeface="Lexend Light"/>
              <a:ea typeface="Lexend Light"/>
              <a:cs typeface="Lexend Light"/>
              <a:sym typeface="Lexend Light"/>
            </a:endParaRPr>
          </a:p>
        </p:txBody>
      </p:sp>
      <p:sp>
        <p:nvSpPr>
          <p:cNvPr id="311" name="Google Shape;311;p26"/>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12" name="Google Shape;312;p26"/>
          <p:cNvGrpSpPr/>
          <p:nvPr/>
        </p:nvGrpSpPr>
        <p:grpSpPr>
          <a:xfrm>
            <a:off x="0" y="4650300"/>
            <a:ext cx="9144000" cy="493200"/>
            <a:chOff x="0" y="4650300"/>
            <a:chExt cx="9144000" cy="493200"/>
          </a:xfrm>
        </p:grpSpPr>
        <p:sp>
          <p:nvSpPr>
            <p:cNvPr id="313" name="Google Shape;313;p26"/>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14" name="Google Shape;314;p2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315" name="Google Shape;315;p26"/>
          <p:cNvSpPr/>
          <p:nvPr/>
        </p:nvSpPr>
        <p:spPr>
          <a:xfrm rot="342">
            <a:off x="1552050" y="1320575"/>
            <a:ext cx="6039900" cy="29148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chemeClr val="lt1"/>
              </a:solidFill>
              <a:latin typeface="Lexend"/>
              <a:ea typeface="Lexend"/>
              <a:cs typeface="Lexend"/>
              <a:sym typeface="Lexend"/>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316" name="Google Shape;316;p26"/>
          <p:cNvSpPr txBox="1"/>
          <p:nvPr/>
        </p:nvSpPr>
        <p:spPr>
          <a:xfrm>
            <a:off x="0" y="4650300"/>
            <a:ext cx="1957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2000">
                <a:solidFill>
                  <a:schemeClr val="lt1"/>
                </a:solidFill>
                <a:latin typeface="Lexend Light"/>
                <a:ea typeface="Lexend Light"/>
                <a:cs typeface="Lexend Light"/>
                <a:sym typeface="Lexend Light"/>
              </a:rPr>
              <a:t>Anteckningar</a:t>
            </a:r>
            <a:endParaRPr sz="200"/>
          </a:p>
        </p:txBody>
      </p:sp>
      <p:sp>
        <p:nvSpPr>
          <p:cNvPr id="317" name="Google Shape;317;p26"/>
          <p:cNvSpPr txBox="1"/>
          <p:nvPr/>
        </p:nvSpPr>
        <p:spPr>
          <a:xfrm>
            <a:off x="1909950" y="2439425"/>
            <a:ext cx="5324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3200">
                <a:solidFill>
                  <a:schemeClr val="lt1"/>
                </a:solidFill>
                <a:latin typeface="Lexend Light"/>
                <a:ea typeface="Lexend Light"/>
                <a:cs typeface="Lexend Light"/>
                <a:sym typeface="Lexend Light"/>
              </a:rPr>
              <a:t>Träna på Cornell-metoden</a:t>
            </a:r>
            <a:endParaRPr sz="3200">
              <a:solidFill>
                <a:schemeClr val="lt1"/>
              </a:solidFill>
              <a:latin typeface="Lexend Light"/>
              <a:ea typeface="Lexend Light"/>
              <a:cs typeface="Lexend Light"/>
              <a:sym typeface="Lexend Light"/>
            </a:endParaRPr>
          </a:p>
        </p:txBody>
      </p:sp>
      <p:sp>
        <p:nvSpPr>
          <p:cNvPr id="318" name="Google Shape;318;p26"/>
          <p:cNvSpPr txBox="1"/>
          <p:nvPr/>
        </p:nvSpPr>
        <p:spPr>
          <a:xfrm>
            <a:off x="5449950" y="4727550"/>
            <a:ext cx="2379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solidFill>
                  <a:schemeClr val="lt1"/>
                </a:solidFill>
                <a:latin typeface="Lexend Light"/>
                <a:ea typeface="Lexend Light"/>
                <a:cs typeface="Lexend Light"/>
                <a:sym typeface="Lexend Light"/>
              </a:rPr>
              <a:t>Länk till manual Cornell-metoden: </a:t>
            </a:r>
            <a:r>
              <a:rPr lang="sv-SE" sz="1000">
                <a:latin typeface="Lexend Light"/>
                <a:ea typeface="Lexend Light"/>
                <a:cs typeface="Lexend Light"/>
                <a:sym typeface="Lexend Light"/>
              </a:rPr>
              <a:t> </a:t>
            </a:r>
            <a:r>
              <a:rPr lang="sv-SE" sz="1000" u="sng">
                <a:solidFill>
                  <a:schemeClr val="hlink"/>
                </a:solidFill>
                <a:latin typeface="Lexend Light"/>
                <a:ea typeface="Lexend Light"/>
                <a:cs typeface="Lexend Light"/>
                <a:sym typeface="Lexend Light"/>
                <a:hlinkClick r:id="rId4"/>
              </a:rPr>
              <a:t>Cornell-metoden</a:t>
            </a:r>
            <a:r>
              <a:rPr lang="sv-SE"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7"/>
          <p:cNvSpPr/>
          <p:nvPr/>
        </p:nvSpPr>
        <p:spPr>
          <a:xfrm rot="409">
            <a:off x="1846250" y="608125"/>
            <a:ext cx="5038500" cy="29148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4" name="Google Shape;324;p27"/>
          <p:cNvSpPr txBox="1"/>
          <p:nvPr>
            <p:ph type="title"/>
          </p:nvPr>
        </p:nvSpPr>
        <p:spPr>
          <a:xfrm>
            <a:off x="1891550" y="1574250"/>
            <a:ext cx="5038500" cy="798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sv-SE" sz="3200">
                <a:solidFill>
                  <a:schemeClr val="lt1"/>
                </a:solidFill>
                <a:latin typeface="Lexend Light"/>
                <a:ea typeface="Lexend Light"/>
                <a:cs typeface="Lexend Light"/>
                <a:sym typeface="Lexend Light"/>
              </a:rPr>
              <a:t>Google keep</a:t>
            </a:r>
            <a:endParaRPr sz="3200">
              <a:solidFill>
                <a:schemeClr val="lt1"/>
              </a:solidFill>
              <a:latin typeface="Lexend Light"/>
              <a:ea typeface="Lexend Light"/>
              <a:cs typeface="Lexend Light"/>
              <a:sym typeface="Lexend Light"/>
            </a:endParaRPr>
          </a:p>
        </p:txBody>
      </p:sp>
      <p:sp>
        <p:nvSpPr>
          <p:cNvPr id="325" name="Google Shape;325;p27"/>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26" name="Google Shape;326;p27"/>
          <p:cNvGrpSpPr/>
          <p:nvPr/>
        </p:nvGrpSpPr>
        <p:grpSpPr>
          <a:xfrm>
            <a:off x="0" y="4650300"/>
            <a:ext cx="9144000" cy="493200"/>
            <a:chOff x="0" y="4650300"/>
            <a:chExt cx="9144000" cy="493200"/>
          </a:xfrm>
        </p:grpSpPr>
        <p:sp>
          <p:nvSpPr>
            <p:cNvPr id="327" name="Google Shape;327;p27"/>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28" name="Google Shape;328;p27"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329" name="Google Shape;329;p27"/>
          <p:cNvSpPr txBox="1"/>
          <p:nvPr/>
        </p:nvSpPr>
        <p:spPr>
          <a:xfrm>
            <a:off x="0" y="4650300"/>
            <a:ext cx="1934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2000">
                <a:solidFill>
                  <a:schemeClr val="lt1"/>
                </a:solidFill>
                <a:latin typeface="Lexend Light"/>
                <a:ea typeface="Lexend Light"/>
                <a:cs typeface="Lexend Light"/>
                <a:sym typeface="Lexend Light"/>
              </a:rPr>
              <a:t>Anteckningar</a:t>
            </a:r>
            <a:endParaRPr sz="200"/>
          </a:p>
        </p:txBody>
      </p:sp>
      <p:pic>
        <p:nvPicPr>
          <p:cNvPr id="330" name="Google Shape;330;p27" title="screen-lightpink.png"/>
          <p:cNvPicPr preferRelativeResize="0"/>
          <p:nvPr/>
        </p:nvPicPr>
        <p:blipFill>
          <a:blip r:embed="rId4">
            <a:alphaModFix/>
          </a:blip>
          <a:stretch>
            <a:fillRect/>
          </a:stretch>
        </p:blipFill>
        <p:spPr>
          <a:xfrm>
            <a:off x="5969775" y="2018187"/>
            <a:ext cx="1252175" cy="1252175"/>
          </a:xfrm>
          <a:prstGeom prst="rect">
            <a:avLst/>
          </a:prstGeom>
          <a:noFill/>
          <a:ln>
            <a:noFill/>
          </a:ln>
        </p:spPr>
      </p:pic>
      <p:pic>
        <p:nvPicPr>
          <p:cNvPr id="331" name="Google Shape;331;p27" title="tableofcontent.png"/>
          <p:cNvPicPr preferRelativeResize="0"/>
          <p:nvPr/>
        </p:nvPicPr>
        <p:blipFill>
          <a:blip r:embed="rId5">
            <a:alphaModFix/>
          </a:blip>
          <a:stretch>
            <a:fillRect/>
          </a:stretch>
        </p:blipFill>
        <p:spPr>
          <a:xfrm rot="-2179171">
            <a:off x="5557950" y="2570850"/>
            <a:ext cx="995001" cy="995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8"/>
          <p:cNvSpPr/>
          <p:nvPr/>
        </p:nvSpPr>
        <p:spPr>
          <a:xfrm rot="238">
            <a:off x="234600" y="189000"/>
            <a:ext cx="4337400" cy="7983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37" name="Google Shape;337;p28"/>
          <p:cNvSpPr txBox="1"/>
          <p:nvPr>
            <p:ph type="title"/>
          </p:nvPr>
        </p:nvSpPr>
        <p:spPr>
          <a:xfrm>
            <a:off x="234600" y="198900"/>
            <a:ext cx="4201500" cy="778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sv-SE" sz="2400">
                <a:solidFill>
                  <a:schemeClr val="lt1"/>
                </a:solidFill>
                <a:latin typeface="Lexend Light"/>
                <a:ea typeface="Lexend Light"/>
                <a:cs typeface="Lexend Light"/>
                <a:sym typeface="Lexend Light"/>
              </a:rPr>
              <a:t>Anteckningar</a:t>
            </a:r>
            <a:r>
              <a:rPr lang="sv-SE" sz="2400">
                <a:solidFill>
                  <a:schemeClr val="lt1"/>
                </a:solidFill>
                <a:latin typeface="Lexend Light"/>
                <a:ea typeface="Lexend Light"/>
                <a:cs typeface="Lexend Light"/>
                <a:sym typeface="Lexend Light"/>
              </a:rPr>
              <a:t>- Google Keep</a:t>
            </a:r>
            <a:endParaRPr sz="2400">
              <a:solidFill>
                <a:schemeClr val="lt1"/>
              </a:solidFill>
              <a:latin typeface="Lexend Light"/>
              <a:ea typeface="Lexend Light"/>
              <a:cs typeface="Lexend Light"/>
              <a:sym typeface="Lexend Light"/>
            </a:endParaRPr>
          </a:p>
        </p:txBody>
      </p:sp>
      <p:sp>
        <p:nvSpPr>
          <p:cNvPr id="338" name="Google Shape;338;p28"/>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39" name="Google Shape;339;p28"/>
          <p:cNvGrpSpPr/>
          <p:nvPr/>
        </p:nvGrpSpPr>
        <p:grpSpPr>
          <a:xfrm>
            <a:off x="0" y="4650300"/>
            <a:ext cx="9144000" cy="493200"/>
            <a:chOff x="0" y="4650300"/>
            <a:chExt cx="9144000" cy="493200"/>
          </a:xfrm>
        </p:grpSpPr>
        <p:sp>
          <p:nvSpPr>
            <p:cNvPr id="340" name="Google Shape;340;p28"/>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41" name="Google Shape;341;p28"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342" name="Google Shape;342;p28"/>
          <p:cNvSpPr txBox="1"/>
          <p:nvPr/>
        </p:nvSpPr>
        <p:spPr>
          <a:xfrm>
            <a:off x="0" y="4650300"/>
            <a:ext cx="1957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Anteckningar</a:t>
            </a:r>
            <a:endParaRPr sz="200"/>
          </a:p>
        </p:txBody>
      </p:sp>
      <p:sp>
        <p:nvSpPr>
          <p:cNvPr id="343" name="Google Shape;343;p28"/>
          <p:cNvSpPr txBox="1"/>
          <p:nvPr/>
        </p:nvSpPr>
        <p:spPr>
          <a:xfrm>
            <a:off x="234600" y="1082050"/>
            <a:ext cx="6665400" cy="36564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Lexend Light"/>
              <a:buChar char="●"/>
            </a:pPr>
            <a:r>
              <a:rPr lang="sv-SE">
                <a:solidFill>
                  <a:schemeClr val="dk1"/>
                </a:solidFill>
                <a:latin typeface="Lexend Light"/>
                <a:ea typeface="Lexend Light"/>
                <a:cs typeface="Lexend Light"/>
                <a:sym typeface="Lexend Light"/>
              </a:rPr>
              <a:t>Anteckningsverktyg från Google</a:t>
            </a:r>
            <a:endParaRPr>
              <a:solidFill>
                <a:schemeClr val="dk1"/>
              </a:solidFill>
              <a:latin typeface="Lexend Light"/>
              <a:ea typeface="Lexend Light"/>
              <a:cs typeface="Lexend Light"/>
              <a:sym typeface="Lexend Light"/>
            </a:endParaRPr>
          </a:p>
          <a:p>
            <a:pPr indent="-317500" lvl="0" marL="457200" rtl="0" algn="l">
              <a:spcBef>
                <a:spcPts val="0"/>
              </a:spcBef>
              <a:spcAft>
                <a:spcPts val="0"/>
              </a:spcAft>
              <a:buClr>
                <a:schemeClr val="dk1"/>
              </a:buClr>
              <a:buSzPts val="1400"/>
              <a:buFont typeface="Lexend Light"/>
              <a:buChar char="●"/>
            </a:pPr>
            <a:r>
              <a:rPr lang="sv-SE">
                <a:solidFill>
                  <a:schemeClr val="dk1"/>
                </a:solidFill>
                <a:latin typeface="Lexend Light"/>
                <a:ea typeface="Lexend Light"/>
                <a:cs typeface="Lexend Light"/>
                <a:sym typeface="Lexend Light"/>
              </a:rPr>
              <a:t>Digitala</a:t>
            </a:r>
            <a:r>
              <a:rPr lang="sv-SE">
                <a:solidFill>
                  <a:schemeClr val="dk1"/>
                </a:solidFill>
                <a:latin typeface="Lexend Light"/>
                <a:ea typeface="Lexend Light"/>
                <a:cs typeface="Lexend Light"/>
                <a:sym typeface="Lexend Light"/>
              </a:rPr>
              <a:t> post-it lappar</a:t>
            </a:r>
            <a:endParaRPr>
              <a:solidFill>
                <a:schemeClr val="dk1"/>
              </a:solidFill>
              <a:latin typeface="Lexend Light"/>
              <a:ea typeface="Lexend Light"/>
              <a:cs typeface="Lexend Light"/>
              <a:sym typeface="Lexend Light"/>
            </a:endParaRPr>
          </a:p>
          <a:p>
            <a:pPr indent="0" lvl="0" marL="0" rtl="0" algn="l">
              <a:spcBef>
                <a:spcPts val="0"/>
              </a:spcBef>
              <a:spcAft>
                <a:spcPts val="0"/>
              </a:spcAft>
              <a:buNone/>
            </a:pPr>
            <a:br>
              <a:rPr lang="sv-SE">
                <a:solidFill>
                  <a:schemeClr val="dk1"/>
                </a:solidFill>
                <a:latin typeface="Lexend Light"/>
                <a:ea typeface="Lexend Light"/>
                <a:cs typeface="Lexend Light"/>
                <a:sym typeface="Lexend Light"/>
              </a:rPr>
            </a:br>
            <a:endParaRPr>
              <a:solidFill>
                <a:schemeClr val="dk1"/>
              </a:solidFill>
              <a:latin typeface="Lexend Light"/>
              <a:ea typeface="Lexend Light"/>
              <a:cs typeface="Lexend Light"/>
              <a:sym typeface="Lexend Light"/>
            </a:endParaRPr>
          </a:p>
          <a:p>
            <a:pPr indent="0" lvl="0" marL="0" rtl="0" algn="l">
              <a:spcBef>
                <a:spcPts val="0"/>
              </a:spcBef>
              <a:spcAft>
                <a:spcPts val="0"/>
              </a:spcAft>
              <a:buNone/>
            </a:pPr>
            <a:r>
              <a:rPr lang="sv-SE">
                <a:solidFill>
                  <a:schemeClr val="dk1"/>
                </a:solidFill>
                <a:latin typeface="Lexend Light"/>
                <a:ea typeface="Lexend Light"/>
                <a:cs typeface="Lexend Light"/>
                <a:sym typeface="Lexend Light"/>
              </a:rPr>
              <a:t>I Google Keep kan du:</a:t>
            </a:r>
            <a:br>
              <a:rPr lang="sv-SE">
                <a:solidFill>
                  <a:schemeClr val="dk1"/>
                </a:solidFill>
                <a:latin typeface="Lexend Light"/>
                <a:ea typeface="Lexend Light"/>
                <a:cs typeface="Lexend Light"/>
                <a:sym typeface="Lexend Light"/>
              </a:rPr>
            </a:br>
            <a:endParaRPr>
              <a:solidFill>
                <a:schemeClr val="dk1"/>
              </a:solidFill>
              <a:latin typeface="Lexend Light"/>
              <a:ea typeface="Lexend Light"/>
              <a:cs typeface="Lexend Light"/>
              <a:sym typeface="Lexend Light"/>
            </a:endParaRPr>
          </a:p>
          <a:p>
            <a:pPr indent="-298450" lvl="0" marL="457200" rtl="0" algn="l">
              <a:spcBef>
                <a:spcPts val="0"/>
              </a:spcBef>
              <a:spcAft>
                <a:spcPts val="0"/>
              </a:spcAft>
              <a:buClr>
                <a:schemeClr val="dk1"/>
              </a:buClr>
              <a:buSzPts val="1100"/>
              <a:buFont typeface="Lexend Light"/>
              <a:buChar char="●"/>
            </a:pPr>
            <a:r>
              <a:rPr lang="sv-SE" sz="1100">
                <a:solidFill>
                  <a:schemeClr val="dk1"/>
                </a:solidFill>
                <a:latin typeface="Lexend Light"/>
                <a:ea typeface="Lexend Light"/>
                <a:cs typeface="Lexend Light"/>
                <a:sym typeface="Lexend Light"/>
              </a:rPr>
              <a:t>Skriva Att-göra-listor</a:t>
            </a:r>
            <a:endParaRPr sz="1100">
              <a:solidFill>
                <a:schemeClr val="dk1"/>
              </a:solidFill>
              <a:latin typeface="Lexend Light"/>
              <a:ea typeface="Lexend Light"/>
              <a:cs typeface="Lexend Light"/>
              <a:sym typeface="Lexend Light"/>
            </a:endParaRPr>
          </a:p>
          <a:p>
            <a:pPr indent="-298450" lvl="0" marL="457200" rtl="0" algn="l">
              <a:lnSpc>
                <a:spcPct val="115000"/>
              </a:lnSpc>
              <a:spcBef>
                <a:spcPts val="0"/>
              </a:spcBef>
              <a:spcAft>
                <a:spcPts val="0"/>
              </a:spcAft>
              <a:buClr>
                <a:schemeClr val="dk1"/>
              </a:buClr>
              <a:buSzPts val="1100"/>
              <a:buFont typeface="Lexend Light"/>
              <a:buChar char="●"/>
            </a:pPr>
            <a:r>
              <a:rPr lang="sv-SE" sz="1100">
                <a:solidFill>
                  <a:schemeClr val="dk1"/>
                </a:solidFill>
                <a:latin typeface="Lexend Light"/>
                <a:ea typeface="Lexend Light"/>
                <a:cs typeface="Lexend Light"/>
                <a:sym typeface="Lexend Light"/>
              </a:rPr>
              <a:t>Göra anteckningar</a:t>
            </a:r>
            <a:endParaRPr sz="1100">
              <a:solidFill>
                <a:schemeClr val="dk1"/>
              </a:solidFill>
              <a:latin typeface="Lexend Light"/>
              <a:ea typeface="Lexend Light"/>
              <a:cs typeface="Lexend Light"/>
              <a:sym typeface="Lexend Light"/>
            </a:endParaRPr>
          </a:p>
          <a:p>
            <a:pPr indent="-298450" lvl="0" marL="457200" rtl="0" algn="l">
              <a:lnSpc>
                <a:spcPct val="115000"/>
              </a:lnSpc>
              <a:spcBef>
                <a:spcPts val="0"/>
              </a:spcBef>
              <a:spcAft>
                <a:spcPts val="0"/>
              </a:spcAft>
              <a:buClr>
                <a:schemeClr val="dk1"/>
              </a:buClr>
              <a:buSzPts val="1100"/>
              <a:buFont typeface="Lexend Light"/>
              <a:buChar char="●"/>
            </a:pPr>
            <a:r>
              <a:rPr lang="sv-SE" sz="1100">
                <a:solidFill>
                  <a:schemeClr val="dk1"/>
                </a:solidFill>
                <a:latin typeface="Lexend Light"/>
                <a:ea typeface="Lexend Light"/>
                <a:cs typeface="Lexend Light"/>
                <a:sym typeface="Lexend Light"/>
              </a:rPr>
              <a:t>Sätta påminnelser</a:t>
            </a:r>
            <a:endParaRPr sz="1100">
              <a:solidFill>
                <a:schemeClr val="dk1"/>
              </a:solidFill>
              <a:latin typeface="Lexend Light"/>
              <a:ea typeface="Lexend Light"/>
              <a:cs typeface="Lexend Light"/>
              <a:sym typeface="Lexend Light"/>
            </a:endParaRPr>
          </a:p>
          <a:p>
            <a:pPr indent="-298450" lvl="0" marL="457200" rtl="0" algn="l">
              <a:lnSpc>
                <a:spcPct val="115000"/>
              </a:lnSpc>
              <a:spcBef>
                <a:spcPts val="0"/>
              </a:spcBef>
              <a:spcAft>
                <a:spcPts val="0"/>
              </a:spcAft>
              <a:buClr>
                <a:schemeClr val="dk1"/>
              </a:buClr>
              <a:buSzPts val="1100"/>
              <a:buFont typeface="Lexend Light"/>
              <a:buChar char="●"/>
            </a:pPr>
            <a:r>
              <a:rPr lang="sv-SE" sz="1100">
                <a:solidFill>
                  <a:schemeClr val="dk1"/>
                </a:solidFill>
                <a:latin typeface="Lexend Light"/>
                <a:ea typeface="Lexend Light"/>
                <a:cs typeface="Lexend Light"/>
                <a:sym typeface="Lexend Light"/>
              </a:rPr>
              <a:t>Spara text/artiklar/länkar från webben</a:t>
            </a:r>
            <a:endParaRPr sz="1100">
              <a:solidFill>
                <a:schemeClr val="dk1"/>
              </a:solidFill>
              <a:latin typeface="Lexend Light"/>
              <a:ea typeface="Lexend Light"/>
              <a:cs typeface="Lexend Light"/>
              <a:sym typeface="Lexend Light"/>
            </a:endParaRPr>
          </a:p>
          <a:p>
            <a:pPr indent="-298450" lvl="0" marL="457200" rtl="0" algn="l">
              <a:lnSpc>
                <a:spcPct val="115000"/>
              </a:lnSpc>
              <a:spcBef>
                <a:spcPts val="0"/>
              </a:spcBef>
              <a:spcAft>
                <a:spcPts val="0"/>
              </a:spcAft>
              <a:buClr>
                <a:schemeClr val="dk1"/>
              </a:buClr>
              <a:buSzPts val="1100"/>
              <a:buFont typeface="Lexend Light"/>
              <a:buChar char="●"/>
            </a:pPr>
            <a:r>
              <a:rPr lang="sv-SE" sz="1100">
                <a:solidFill>
                  <a:schemeClr val="dk1"/>
                </a:solidFill>
                <a:latin typeface="Lexend Light"/>
                <a:ea typeface="Lexend Light"/>
                <a:cs typeface="Lexend Light"/>
                <a:sym typeface="Lexend Light"/>
              </a:rPr>
              <a:t>Organisera anteckningarna med hjälp av etiketter</a:t>
            </a:r>
            <a:endParaRPr sz="1100">
              <a:solidFill>
                <a:schemeClr val="dk1"/>
              </a:solidFill>
              <a:latin typeface="Lexend Light"/>
              <a:ea typeface="Lexend Light"/>
              <a:cs typeface="Lexend Light"/>
              <a:sym typeface="Lexend Light"/>
            </a:endParaRPr>
          </a:p>
          <a:p>
            <a:pPr indent="-298450" lvl="0" marL="457200" rtl="0" algn="l">
              <a:lnSpc>
                <a:spcPct val="115000"/>
              </a:lnSpc>
              <a:spcBef>
                <a:spcPts val="0"/>
              </a:spcBef>
              <a:spcAft>
                <a:spcPts val="0"/>
              </a:spcAft>
              <a:buClr>
                <a:schemeClr val="dk1"/>
              </a:buClr>
              <a:buSzPts val="1100"/>
              <a:buFont typeface="Lexend Light"/>
              <a:buChar char="●"/>
            </a:pPr>
            <a:r>
              <a:rPr lang="sv-SE" sz="1100">
                <a:solidFill>
                  <a:schemeClr val="dk1"/>
                </a:solidFill>
                <a:latin typeface="Lexend Light"/>
                <a:ea typeface="Lexend Light"/>
                <a:cs typeface="Lexend Light"/>
                <a:sym typeface="Lexend Light"/>
              </a:rPr>
              <a:t>Dela anteckningar till andra och samarbeta</a:t>
            </a:r>
            <a:endParaRPr sz="1100">
              <a:solidFill>
                <a:schemeClr val="dk1"/>
              </a:solidFill>
              <a:latin typeface="Lexend Light"/>
              <a:ea typeface="Lexend Light"/>
              <a:cs typeface="Lexend Light"/>
              <a:sym typeface="Lexend Light"/>
            </a:endParaRPr>
          </a:p>
          <a:p>
            <a:pPr indent="-298450" lvl="0" marL="457200" rtl="0" algn="l">
              <a:lnSpc>
                <a:spcPct val="115000"/>
              </a:lnSpc>
              <a:spcBef>
                <a:spcPts val="0"/>
              </a:spcBef>
              <a:spcAft>
                <a:spcPts val="0"/>
              </a:spcAft>
              <a:buClr>
                <a:schemeClr val="dk1"/>
              </a:buClr>
              <a:buSzPts val="1100"/>
              <a:buFont typeface="Lexend Light"/>
              <a:buChar char="●"/>
            </a:pPr>
            <a:r>
              <a:rPr lang="sv-SE" sz="1100">
                <a:solidFill>
                  <a:schemeClr val="dk1"/>
                </a:solidFill>
                <a:latin typeface="Lexend Light"/>
                <a:ea typeface="Lexend Light"/>
                <a:cs typeface="Lexend Light"/>
                <a:sym typeface="Lexend Light"/>
              </a:rPr>
              <a:t>Se sparade anteckningar direkt i sidomenyn i Google dokument</a:t>
            </a:r>
            <a:endParaRPr sz="1100">
              <a:solidFill>
                <a:schemeClr val="dk1"/>
              </a:solidFill>
              <a:latin typeface="Lexend Light"/>
              <a:ea typeface="Lexend Light"/>
              <a:cs typeface="Lexend Light"/>
              <a:sym typeface="Lexend Light"/>
            </a:endParaRPr>
          </a:p>
          <a:p>
            <a:pPr indent="-298450" lvl="0" marL="457200" rtl="0" algn="l">
              <a:lnSpc>
                <a:spcPct val="115000"/>
              </a:lnSpc>
              <a:spcBef>
                <a:spcPts val="0"/>
              </a:spcBef>
              <a:spcAft>
                <a:spcPts val="0"/>
              </a:spcAft>
              <a:buClr>
                <a:schemeClr val="dk1"/>
              </a:buClr>
              <a:buSzPts val="1100"/>
              <a:buFont typeface="Lexend Light"/>
              <a:buChar char="●"/>
            </a:pPr>
            <a:r>
              <a:rPr lang="sv-SE" sz="1100" u="sng">
                <a:solidFill>
                  <a:srgbClr val="1155CC"/>
                </a:solidFill>
                <a:latin typeface="Lexend"/>
                <a:ea typeface="Lexend"/>
                <a:cs typeface="Lexend"/>
                <a:sym typeface="Lexend"/>
                <a:hlinkClick r:id="rId4">
                  <a:extLst>
                    <a:ext uri="{A12FA001-AC4F-418D-AE19-62706E023703}">
                      <ahyp:hlinkClr val="tx"/>
                    </a:ext>
                  </a:extLst>
                </a:hlinkClick>
              </a:rPr>
              <a:t>https://keep.google.com/</a:t>
            </a:r>
            <a:r>
              <a:rPr lang="sv-SE" sz="1100">
                <a:solidFill>
                  <a:schemeClr val="dk1"/>
                </a:solidFill>
                <a:latin typeface="Lexend"/>
                <a:ea typeface="Lexend"/>
                <a:cs typeface="Lexend"/>
                <a:sym typeface="Lexend"/>
              </a:rPr>
              <a:t> </a:t>
            </a:r>
            <a:endParaRPr sz="1100">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pic>
        <p:nvPicPr>
          <p:cNvPr id="344" name="Google Shape;344;p28" title="screen-lightpink.png"/>
          <p:cNvPicPr preferRelativeResize="0"/>
          <p:nvPr/>
        </p:nvPicPr>
        <p:blipFill>
          <a:blip r:embed="rId5">
            <a:alphaModFix/>
          </a:blip>
          <a:stretch>
            <a:fillRect/>
          </a:stretch>
        </p:blipFill>
        <p:spPr>
          <a:xfrm>
            <a:off x="6770000" y="910962"/>
            <a:ext cx="1252175" cy="1252175"/>
          </a:xfrm>
          <a:prstGeom prst="rect">
            <a:avLst/>
          </a:prstGeom>
          <a:noFill/>
          <a:ln>
            <a:noFill/>
          </a:ln>
        </p:spPr>
      </p:pic>
      <p:pic>
        <p:nvPicPr>
          <p:cNvPr id="345" name="Google Shape;345;p28" title="tableofcontent.png"/>
          <p:cNvPicPr preferRelativeResize="0"/>
          <p:nvPr/>
        </p:nvPicPr>
        <p:blipFill>
          <a:blip r:embed="rId6">
            <a:alphaModFix/>
          </a:blip>
          <a:stretch>
            <a:fillRect/>
          </a:stretch>
        </p:blipFill>
        <p:spPr>
          <a:xfrm rot="-2179171">
            <a:off x="6358175" y="1463625"/>
            <a:ext cx="995001" cy="995001"/>
          </a:xfrm>
          <a:prstGeom prst="rect">
            <a:avLst/>
          </a:prstGeom>
          <a:noFill/>
          <a:ln>
            <a:noFill/>
          </a:ln>
        </p:spPr>
      </p:pic>
      <p:sp>
        <p:nvSpPr>
          <p:cNvPr id="346" name="Google Shape;346;p28"/>
          <p:cNvSpPr txBox="1"/>
          <p:nvPr/>
        </p:nvSpPr>
        <p:spPr>
          <a:xfrm>
            <a:off x="5449950" y="4727550"/>
            <a:ext cx="2379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solidFill>
                  <a:schemeClr val="lt1"/>
                </a:solidFill>
                <a:latin typeface="Lexend Light"/>
                <a:ea typeface="Lexend Light"/>
                <a:cs typeface="Lexend Light"/>
                <a:sym typeface="Lexend Light"/>
              </a:rPr>
              <a:t>Länk till manual Google Keep:</a:t>
            </a:r>
            <a:r>
              <a:rPr lang="sv-SE" sz="1000">
                <a:latin typeface="Lexend Light"/>
                <a:ea typeface="Lexend Light"/>
                <a:cs typeface="Lexend Light"/>
                <a:sym typeface="Lexend Light"/>
              </a:rPr>
              <a:t> </a:t>
            </a:r>
            <a:r>
              <a:rPr lang="sv-SE" sz="1000" u="sng">
                <a:solidFill>
                  <a:schemeClr val="hlink"/>
                </a:solidFill>
                <a:latin typeface="Lexend Light"/>
                <a:ea typeface="Lexend Light"/>
                <a:cs typeface="Lexend Light"/>
                <a:sym typeface="Lexend Light"/>
                <a:hlinkClick r:id="rId7"/>
              </a:rPr>
              <a:t>Google Keep</a:t>
            </a:r>
            <a:r>
              <a:rPr lang="sv-SE"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animEffect filter="fade" transition="in">
                                      <p:cBhvr>
                                        <p:cTn dur="1000"/>
                                        <p:tgtEl>
                                          <p:spTgt spid="3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animEffect filter="fade" transition="in">
                                      <p:cBhvr>
                                        <p:cTn dur="1000"/>
                                        <p:tgtEl>
                                          <p:spTgt spid="3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2" st="2"/>
                                            </p:txEl>
                                          </p:spTgt>
                                        </p:tgtEl>
                                        <p:attrNameLst>
                                          <p:attrName>style.visibility</p:attrName>
                                        </p:attrNameLst>
                                      </p:cBhvr>
                                      <p:to>
                                        <p:strVal val="visible"/>
                                      </p:to>
                                    </p:set>
                                    <p:animEffect filter="fade" transition="in">
                                      <p:cBhvr>
                                        <p:cTn dur="1000"/>
                                        <p:tgtEl>
                                          <p:spTgt spid="3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3" st="3"/>
                                            </p:txEl>
                                          </p:spTgt>
                                        </p:tgtEl>
                                        <p:attrNameLst>
                                          <p:attrName>style.visibility</p:attrName>
                                        </p:attrNameLst>
                                      </p:cBhvr>
                                      <p:to>
                                        <p:strVal val="visible"/>
                                      </p:to>
                                    </p:set>
                                    <p:animEffect filter="fade" transition="in">
                                      <p:cBhvr>
                                        <p:cTn dur="1000"/>
                                        <p:tgtEl>
                                          <p:spTgt spid="3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4" st="4"/>
                                            </p:txEl>
                                          </p:spTgt>
                                        </p:tgtEl>
                                        <p:attrNameLst>
                                          <p:attrName>style.visibility</p:attrName>
                                        </p:attrNameLst>
                                      </p:cBhvr>
                                      <p:to>
                                        <p:strVal val="visible"/>
                                      </p:to>
                                    </p:set>
                                    <p:animEffect filter="fade" transition="in">
                                      <p:cBhvr>
                                        <p:cTn dur="1000"/>
                                        <p:tgtEl>
                                          <p:spTgt spid="3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5" st="5"/>
                                            </p:txEl>
                                          </p:spTgt>
                                        </p:tgtEl>
                                        <p:attrNameLst>
                                          <p:attrName>style.visibility</p:attrName>
                                        </p:attrNameLst>
                                      </p:cBhvr>
                                      <p:to>
                                        <p:strVal val="visible"/>
                                      </p:to>
                                    </p:set>
                                    <p:animEffect filter="fade" transition="in">
                                      <p:cBhvr>
                                        <p:cTn dur="1000"/>
                                        <p:tgtEl>
                                          <p:spTgt spid="3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6" st="6"/>
                                            </p:txEl>
                                          </p:spTgt>
                                        </p:tgtEl>
                                        <p:attrNameLst>
                                          <p:attrName>style.visibility</p:attrName>
                                        </p:attrNameLst>
                                      </p:cBhvr>
                                      <p:to>
                                        <p:strVal val="visible"/>
                                      </p:to>
                                    </p:set>
                                    <p:animEffect filter="fade" transition="in">
                                      <p:cBhvr>
                                        <p:cTn dur="1000"/>
                                        <p:tgtEl>
                                          <p:spTgt spid="34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7" st="7"/>
                                            </p:txEl>
                                          </p:spTgt>
                                        </p:tgtEl>
                                        <p:attrNameLst>
                                          <p:attrName>style.visibility</p:attrName>
                                        </p:attrNameLst>
                                      </p:cBhvr>
                                      <p:to>
                                        <p:strVal val="visible"/>
                                      </p:to>
                                    </p:set>
                                    <p:animEffect filter="fade" transition="in">
                                      <p:cBhvr>
                                        <p:cTn dur="1000"/>
                                        <p:tgtEl>
                                          <p:spTgt spid="34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8" st="8"/>
                                            </p:txEl>
                                          </p:spTgt>
                                        </p:tgtEl>
                                        <p:attrNameLst>
                                          <p:attrName>style.visibility</p:attrName>
                                        </p:attrNameLst>
                                      </p:cBhvr>
                                      <p:to>
                                        <p:strVal val="visible"/>
                                      </p:to>
                                    </p:set>
                                    <p:animEffect filter="fade" transition="in">
                                      <p:cBhvr>
                                        <p:cTn dur="1000"/>
                                        <p:tgtEl>
                                          <p:spTgt spid="34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9" st="9"/>
                                            </p:txEl>
                                          </p:spTgt>
                                        </p:tgtEl>
                                        <p:attrNameLst>
                                          <p:attrName>style.visibility</p:attrName>
                                        </p:attrNameLst>
                                      </p:cBhvr>
                                      <p:to>
                                        <p:strVal val="visible"/>
                                      </p:to>
                                    </p:set>
                                    <p:animEffect filter="fade" transition="in">
                                      <p:cBhvr>
                                        <p:cTn dur="1000"/>
                                        <p:tgtEl>
                                          <p:spTgt spid="34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10" st="10"/>
                                            </p:txEl>
                                          </p:spTgt>
                                        </p:tgtEl>
                                        <p:attrNameLst>
                                          <p:attrName>style.visibility</p:attrName>
                                        </p:attrNameLst>
                                      </p:cBhvr>
                                      <p:to>
                                        <p:strVal val="visible"/>
                                      </p:to>
                                    </p:set>
                                    <p:animEffect filter="fade" transition="in">
                                      <p:cBhvr>
                                        <p:cTn dur="1000"/>
                                        <p:tgtEl>
                                          <p:spTgt spid="34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11" st="11"/>
                                            </p:txEl>
                                          </p:spTgt>
                                        </p:tgtEl>
                                        <p:attrNameLst>
                                          <p:attrName>style.visibility</p:attrName>
                                        </p:attrNameLst>
                                      </p:cBhvr>
                                      <p:to>
                                        <p:strVal val="visible"/>
                                      </p:to>
                                    </p:set>
                                    <p:animEffect filter="fade" transition="in">
                                      <p:cBhvr>
                                        <p:cTn dur="1000"/>
                                        <p:tgtEl>
                                          <p:spTgt spid="34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12" st="12"/>
                                            </p:txEl>
                                          </p:spTgt>
                                        </p:tgtEl>
                                        <p:attrNameLst>
                                          <p:attrName>style.visibility</p:attrName>
                                        </p:attrNameLst>
                                      </p:cBhvr>
                                      <p:to>
                                        <p:strVal val="visible"/>
                                      </p:to>
                                    </p:set>
                                    <p:animEffect filter="fade" transition="in">
                                      <p:cBhvr>
                                        <p:cTn dur="1000"/>
                                        <p:tgtEl>
                                          <p:spTgt spid="34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13" st="13"/>
                                            </p:txEl>
                                          </p:spTgt>
                                        </p:tgtEl>
                                        <p:attrNameLst>
                                          <p:attrName>style.visibility</p:attrName>
                                        </p:attrNameLst>
                                      </p:cBhvr>
                                      <p:to>
                                        <p:strVal val="visible"/>
                                      </p:to>
                                    </p:set>
                                    <p:animEffect filter="fade" transition="in">
                                      <p:cBhvr>
                                        <p:cTn dur="1000"/>
                                        <p:tgtEl>
                                          <p:spTgt spid="34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14" st="14"/>
                                            </p:txEl>
                                          </p:spTgt>
                                        </p:tgtEl>
                                        <p:attrNameLst>
                                          <p:attrName>style.visibility</p:attrName>
                                        </p:attrNameLst>
                                      </p:cBhvr>
                                      <p:to>
                                        <p:strVal val="visible"/>
                                      </p:to>
                                    </p:set>
                                    <p:animEffect filter="fade" transition="in">
                                      <p:cBhvr>
                                        <p:cTn dur="1000"/>
                                        <p:tgtEl>
                                          <p:spTgt spid="343">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9"/>
          <p:cNvSpPr/>
          <p:nvPr/>
        </p:nvSpPr>
        <p:spPr>
          <a:xfrm rot="238">
            <a:off x="234600" y="189000"/>
            <a:ext cx="4337400" cy="7983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2" name="Google Shape;352;p29"/>
          <p:cNvSpPr txBox="1"/>
          <p:nvPr>
            <p:ph type="title"/>
          </p:nvPr>
        </p:nvSpPr>
        <p:spPr>
          <a:xfrm>
            <a:off x="234600" y="198900"/>
            <a:ext cx="4201500" cy="778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sv-SE" sz="2400">
                <a:solidFill>
                  <a:schemeClr val="lt1"/>
                </a:solidFill>
                <a:latin typeface="Lexend Light"/>
                <a:ea typeface="Lexend Light"/>
                <a:cs typeface="Lexend Light"/>
                <a:sym typeface="Lexend Light"/>
              </a:rPr>
              <a:t>Anteckningar- Google Keep</a:t>
            </a:r>
            <a:endParaRPr sz="2400">
              <a:solidFill>
                <a:schemeClr val="lt1"/>
              </a:solidFill>
              <a:latin typeface="Lexend Light"/>
              <a:ea typeface="Lexend Light"/>
              <a:cs typeface="Lexend Light"/>
              <a:sym typeface="Lexend Light"/>
            </a:endParaRPr>
          </a:p>
        </p:txBody>
      </p:sp>
      <p:sp>
        <p:nvSpPr>
          <p:cNvPr id="353" name="Google Shape;353;p29"/>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54" name="Google Shape;354;p29"/>
          <p:cNvGrpSpPr/>
          <p:nvPr/>
        </p:nvGrpSpPr>
        <p:grpSpPr>
          <a:xfrm>
            <a:off x="0" y="4650300"/>
            <a:ext cx="9144000" cy="493200"/>
            <a:chOff x="0" y="4650300"/>
            <a:chExt cx="9144000" cy="493200"/>
          </a:xfrm>
        </p:grpSpPr>
        <p:sp>
          <p:nvSpPr>
            <p:cNvPr id="355" name="Google Shape;355;p29"/>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56" name="Google Shape;356;p29"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357" name="Google Shape;357;p29"/>
          <p:cNvSpPr txBox="1"/>
          <p:nvPr/>
        </p:nvSpPr>
        <p:spPr>
          <a:xfrm>
            <a:off x="0" y="4650300"/>
            <a:ext cx="1957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Anteckningar</a:t>
            </a:r>
            <a:endParaRPr sz="200"/>
          </a:p>
        </p:txBody>
      </p:sp>
      <p:sp>
        <p:nvSpPr>
          <p:cNvPr id="358" name="Google Shape;358;p29"/>
          <p:cNvSpPr txBox="1"/>
          <p:nvPr/>
        </p:nvSpPr>
        <p:spPr>
          <a:xfrm>
            <a:off x="234600" y="1082050"/>
            <a:ext cx="6665400" cy="102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pic>
        <p:nvPicPr>
          <p:cNvPr id="359" name="Google Shape;359;p29" title="screen-lightpink.png"/>
          <p:cNvPicPr preferRelativeResize="0"/>
          <p:nvPr/>
        </p:nvPicPr>
        <p:blipFill>
          <a:blip r:embed="rId4">
            <a:alphaModFix/>
          </a:blip>
          <a:stretch>
            <a:fillRect/>
          </a:stretch>
        </p:blipFill>
        <p:spPr>
          <a:xfrm>
            <a:off x="6770000" y="910962"/>
            <a:ext cx="1252175" cy="1252175"/>
          </a:xfrm>
          <a:prstGeom prst="rect">
            <a:avLst/>
          </a:prstGeom>
          <a:noFill/>
          <a:ln>
            <a:noFill/>
          </a:ln>
        </p:spPr>
      </p:pic>
      <p:pic>
        <p:nvPicPr>
          <p:cNvPr id="360" name="Google Shape;360;p29" title="tableofcontent.png"/>
          <p:cNvPicPr preferRelativeResize="0"/>
          <p:nvPr/>
        </p:nvPicPr>
        <p:blipFill>
          <a:blip r:embed="rId5">
            <a:alphaModFix/>
          </a:blip>
          <a:stretch>
            <a:fillRect/>
          </a:stretch>
        </p:blipFill>
        <p:spPr>
          <a:xfrm rot="-2179171">
            <a:off x="6358175" y="1463625"/>
            <a:ext cx="995001" cy="995001"/>
          </a:xfrm>
          <a:prstGeom prst="rect">
            <a:avLst/>
          </a:prstGeom>
          <a:noFill/>
          <a:ln>
            <a:noFill/>
          </a:ln>
        </p:spPr>
      </p:pic>
      <p:pic>
        <p:nvPicPr>
          <p:cNvPr id="361" name="Google Shape;361;p29"/>
          <p:cNvPicPr preferRelativeResize="0"/>
          <p:nvPr/>
        </p:nvPicPr>
        <p:blipFill rotWithShape="1">
          <a:blip r:embed="rId6">
            <a:alphaModFix/>
          </a:blip>
          <a:srcRect b="-482" l="0" r="0" t="0"/>
          <a:stretch/>
        </p:blipFill>
        <p:spPr>
          <a:xfrm>
            <a:off x="780200" y="1058288"/>
            <a:ext cx="7755377" cy="3430425"/>
          </a:xfrm>
          <a:prstGeom prst="rect">
            <a:avLst/>
          </a:prstGeom>
          <a:noFill/>
          <a:ln>
            <a:noFill/>
          </a:ln>
          <a:effectLst>
            <a:outerShdw blurRad="57150" rotWithShape="0" algn="bl" dir="5400000" dist="19050">
              <a:srgbClr val="000000">
                <a:alpha val="50000"/>
              </a:srgbClr>
            </a:outerShdw>
          </a:effectLst>
        </p:spPr>
      </p:pic>
      <p:sp>
        <p:nvSpPr>
          <p:cNvPr id="362" name="Google Shape;362;p29"/>
          <p:cNvSpPr/>
          <p:nvPr/>
        </p:nvSpPr>
        <p:spPr>
          <a:xfrm>
            <a:off x="4005122" y="2202650"/>
            <a:ext cx="1797600" cy="833700"/>
          </a:xfrm>
          <a:prstGeom prst="downArrowCallout">
            <a:avLst>
              <a:gd fmla="val 25000" name="adj1"/>
              <a:gd fmla="val 25000" name="adj2"/>
              <a:gd fmla="val 25000" name="adj3"/>
              <a:gd fmla="val 64977" name="adj4"/>
            </a:avLst>
          </a:prstGeom>
          <a:solidFill>
            <a:srgbClr val="E13288"/>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sz="1100">
                <a:solidFill>
                  <a:schemeClr val="lt1"/>
                </a:solidFill>
                <a:latin typeface="Lexend Light"/>
                <a:ea typeface="Lexend Light"/>
                <a:cs typeface="Lexend Light"/>
                <a:sym typeface="Lexend Light"/>
              </a:rPr>
              <a:t>Samlingsyta för anteckningar</a:t>
            </a:r>
            <a:endParaRPr sz="1100">
              <a:solidFill>
                <a:schemeClr val="lt1"/>
              </a:solidFill>
              <a:latin typeface="Lexend Light"/>
              <a:ea typeface="Lexend Light"/>
              <a:cs typeface="Lexend Light"/>
              <a:sym typeface="Lexend Light"/>
            </a:endParaRPr>
          </a:p>
        </p:txBody>
      </p:sp>
      <p:sp>
        <p:nvSpPr>
          <p:cNvPr id="363" name="Google Shape;363;p29"/>
          <p:cNvSpPr/>
          <p:nvPr/>
        </p:nvSpPr>
        <p:spPr>
          <a:xfrm>
            <a:off x="3768588" y="2050063"/>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sp>
        <p:nvSpPr>
          <p:cNvPr id="364" name="Google Shape;364;p29"/>
          <p:cNvSpPr/>
          <p:nvPr/>
        </p:nvSpPr>
        <p:spPr>
          <a:xfrm>
            <a:off x="261700" y="2605795"/>
            <a:ext cx="1464000" cy="751200"/>
          </a:xfrm>
          <a:prstGeom prst="upArrowCallout">
            <a:avLst>
              <a:gd fmla="val 25000" name="adj1"/>
              <a:gd fmla="val 25000" name="adj2"/>
              <a:gd fmla="val 25000" name="adj3"/>
              <a:gd fmla="val 64977" name="adj4"/>
            </a:avLst>
          </a:prstGeom>
          <a:solidFill>
            <a:srgbClr val="E13288"/>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sz="1100">
                <a:solidFill>
                  <a:schemeClr val="lt1"/>
                </a:solidFill>
                <a:latin typeface="Lexend Light"/>
                <a:ea typeface="Lexend Light"/>
                <a:cs typeface="Lexend Light"/>
                <a:sym typeface="Lexend Light"/>
              </a:rPr>
              <a:t>Sidopanel med etiketter</a:t>
            </a:r>
            <a:endParaRPr b="1" sz="1100">
              <a:solidFill>
                <a:schemeClr val="lt1"/>
              </a:solidFill>
              <a:latin typeface="Lexend"/>
              <a:ea typeface="Lexend"/>
              <a:cs typeface="Lexend"/>
              <a:sym typeface="Lexend"/>
            </a:endParaRPr>
          </a:p>
        </p:txBody>
      </p:sp>
      <p:sp>
        <p:nvSpPr>
          <p:cNvPr id="365" name="Google Shape;365;p29"/>
          <p:cNvSpPr/>
          <p:nvPr/>
        </p:nvSpPr>
        <p:spPr>
          <a:xfrm>
            <a:off x="176150" y="3132563"/>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sp>
        <p:nvSpPr>
          <p:cNvPr id="366" name="Google Shape;366;p29"/>
          <p:cNvSpPr/>
          <p:nvPr/>
        </p:nvSpPr>
        <p:spPr>
          <a:xfrm>
            <a:off x="6713275" y="551699"/>
            <a:ext cx="1685700" cy="598500"/>
          </a:xfrm>
          <a:prstGeom prst="downArrowCallout">
            <a:avLst>
              <a:gd fmla="val 25000" name="adj1"/>
              <a:gd fmla="val 25000" name="adj2"/>
              <a:gd fmla="val 25000" name="adj3"/>
              <a:gd fmla="val 64977" name="adj4"/>
            </a:avLst>
          </a:prstGeom>
          <a:solidFill>
            <a:srgbClr val="E13288"/>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sv-SE" sz="1100">
                <a:solidFill>
                  <a:schemeClr val="lt1"/>
                </a:solidFill>
                <a:latin typeface="Lexend Light"/>
                <a:ea typeface="Lexend Light"/>
                <a:cs typeface="Lexend Light"/>
                <a:sym typeface="Lexend Light"/>
              </a:rPr>
              <a:t>Vy och inställningar</a:t>
            </a:r>
            <a:endParaRPr b="1" sz="1100">
              <a:solidFill>
                <a:schemeClr val="lt1"/>
              </a:solidFill>
              <a:latin typeface="Lexend"/>
              <a:ea typeface="Lexend"/>
              <a:cs typeface="Lexend"/>
              <a:sym typeface="Lexend"/>
            </a:endParaRPr>
          </a:p>
        </p:txBody>
      </p:sp>
      <p:sp>
        <p:nvSpPr>
          <p:cNvPr id="367" name="Google Shape;367;p29"/>
          <p:cNvSpPr/>
          <p:nvPr/>
        </p:nvSpPr>
        <p:spPr>
          <a:xfrm>
            <a:off x="7309525" y="188838"/>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4.</a:t>
            </a:r>
            <a:endParaRPr>
              <a:solidFill>
                <a:schemeClr val="lt1"/>
              </a:solidFill>
              <a:latin typeface="Lexend Light"/>
              <a:ea typeface="Lexend Light"/>
              <a:cs typeface="Lexend Light"/>
              <a:sym typeface="Lexend Light"/>
            </a:endParaRPr>
          </a:p>
        </p:txBody>
      </p:sp>
      <p:sp>
        <p:nvSpPr>
          <p:cNvPr id="368" name="Google Shape;368;p29"/>
          <p:cNvSpPr/>
          <p:nvPr/>
        </p:nvSpPr>
        <p:spPr>
          <a:xfrm>
            <a:off x="4474475" y="846924"/>
            <a:ext cx="1685700" cy="598500"/>
          </a:xfrm>
          <a:prstGeom prst="downArrowCallout">
            <a:avLst>
              <a:gd fmla="val 25000" name="adj1"/>
              <a:gd fmla="val 25000" name="adj2"/>
              <a:gd fmla="val 25000" name="adj3"/>
              <a:gd fmla="val 64977" name="adj4"/>
            </a:avLst>
          </a:prstGeom>
          <a:solidFill>
            <a:srgbClr val="E13288"/>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sv-SE" sz="1100">
                <a:solidFill>
                  <a:schemeClr val="lt1"/>
                </a:solidFill>
                <a:latin typeface="Lexend Light"/>
                <a:ea typeface="Lexend Light"/>
                <a:cs typeface="Lexend Light"/>
                <a:sym typeface="Lexend Light"/>
              </a:rPr>
              <a:t>Skapa ny anteckning</a:t>
            </a:r>
            <a:endParaRPr b="1" sz="1100">
              <a:solidFill>
                <a:schemeClr val="lt1"/>
              </a:solidFill>
              <a:latin typeface="Lexend"/>
              <a:ea typeface="Lexend"/>
              <a:cs typeface="Lexend"/>
              <a:sym typeface="Lexend"/>
            </a:endParaRPr>
          </a:p>
        </p:txBody>
      </p:sp>
      <p:sp>
        <p:nvSpPr>
          <p:cNvPr id="369" name="Google Shape;369;p29"/>
          <p:cNvSpPr/>
          <p:nvPr/>
        </p:nvSpPr>
        <p:spPr>
          <a:xfrm>
            <a:off x="5070725" y="484188"/>
            <a:ext cx="493200" cy="493200"/>
          </a:xfrm>
          <a:prstGeom prst="ellipse">
            <a:avLst/>
          </a:prstGeom>
          <a:solidFill>
            <a:srgbClr val="0A8257"/>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sv-SE">
                <a:solidFill>
                  <a:schemeClr val="lt1"/>
                </a:solidFill>
                <a:latin typeface="Lexend Light"/>
                <a:ea typeface="Lexend Light"/>
                <a:cs typeface="Lexend Light"/>
                <a:sym typeface="Lexend Light"/>
              </a:rPr>
              <a:t>3</a:t>
            </a:r>
            <a:r>
              <a:rPr lang="sv-SE">
                <a:solidFill>
                  <a:schemeClr val="lt1"/>
                </a:solidFill>
                <a:latin typeface="Lexend Light"/>
                <a:ea typeface="Lexend Light"/>
                <a:cs typeface="Lexend Light"/>
                <a:sym typeface="Lexend Light"/>
              </a:rPr>
              <a:t>.</a:t>
            </a:r>
            <a:endParaRPr>
              <a:solidFill>
                <a:schemeClr val="lt1"/>
              </a:solidFill>
              <a:latin typeface="Lexend Light"/>
              <a:ea typeface="Lexend Light"/>
              <a:cs typeface="Lexend Light"/>
              <a:sym typeface="Lexend Light"/>
            </a:endParaRPr>
          </a:p>
        </p:txBody>
      </p:sp>
      <p:sp>
        <p:nvSpPr>
          <p:cNvPr id="370" name="Google Shape;370;p29"/>
          <p:cNvSpPr txBox="1"/>
          <p:nvPr/>
        </p:nvSpPr>
        <p:spPr>
          <a:xfrm>
            <a:off x="5449950" y="4727550"/>
            <a:ext cx="2379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solidFill>
                  <a:schemeClr val="lt1"/>
                </a:solidFill>
                <a:latin typeface="Lexend Light"/>
                <a:ea typeface="Lexend Light"/>
                <a:cs typeface="Lexend Light"/>
                <a:sym typeface="Lexend Light"/>
              </a:rPr>
              <a:t>Länk till manual Google Keep:</a:t>
            </a:r>
            <a:r>
              <a:rPr lang="sv-SE" sz="1000">
                <a:latin typeface="Lexend Light"/>
                <a:ea typeface="Lexend Light"/>
                <a:cs typeface="Lexend Light"/>
                <a:sym typeface="Lexend Light"/>
              </a:rPr>
              <a:t> </a:t>
            </a:r>
            <a:r>
              <a:rPr lang="sv-SE" sz="1000" u="sng">
                <a:solidFill>
                  <a:schemeClr val="hlink"/>
                </a:solidFill>
                <a:latin typeface="Lexend Light"/>
                <a:ea typeface="Lexend Light"/>
                <a:cs typeface="Lexend Light"/>
                <a:sym typeface="Lexend Light"/>
                <a:hlinkClick r:id="rId7"/>
              </a:rPr>
              <a:t>Google Keep</a:t>
            </a:r>
            <a:r>
              <a:rPr lang="sv-SE"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p:nvPr/>
        </p:nvSpPr>
        <p:spPr>
          <a:xfrm rot="375">
            <a:off x="-2520650" y="450"/>
            <a:ext cx="82581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3" name="Google Shape;103;p15"/>
          <p:cNvSpPr txBox="1"/>
          <p:nvPr/>
        </p:nvSpPr>
        <p:spPr>
          <a:xfrm>
            <a:off x="347250" y="30175"/>
            <a:ext cx="6759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3200">
                <a:solidFill>
                  <a:schemeClr val="lt1"/>
                </a:solidFill>
                <a:latin typeface="Lexend Light"/>
                <a:ea typeface="Lexend Light"/>
                <a:cs typeface="Lexend Light"/>
                <a:sym typeface="Lexend Light"/>
              </a:rPr>
              <a:t>Så håller du kvar ditt fokus</a:t>
            </a:r>
            <a:endParaRPr sz="3200">
              <a:solidFill>
                <a:schemeClr val="lt1"/>
              </a:solidFill>
              <a:latin typeface="Lexend Light"/>
              <a:ea typeface="Lexend Light"/>
              <a:cs typeface="Lexend Light"/>
              <a:sym typeface="Lexend Light"/>
            </a:endParaRPr>
          </a:p>
        </p:txBody>
      </p:sp>
      <p:sp>
        <p:nvSpPr>
          <p:cNvPr id="104" name="Google Shape;104;p15"/>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05" name="Google Shape;105;p15"/>
          <p:cNvGrpSpPr/>
          <p:nvPr/>
        </p:nvGrpSpPr>
        <p:grpSpPr>
          <a:xfrm>
            <a:off x="0" y="4650300"/>
            <a:ext cx="9144000" cy="493200"/>
            <a:chOff x="0" y="4650300"/>
            <a:chExt cx="9144000" cy="493200"/>
          </a:xfrm>
        </p:grpSpPr>
        <p:sp>
          <p:nvSpPr>
            <p:cNvPr id="106" name="Google Shape;106;p15"/>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07" name="Google Shape;107;p1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08" name="Google Shape;108;p15"/>
          <p:cNvSpPr txBox="1"/>
          <p:nvPr/>
        </p:nvSpPr>
        <p:spPr>
          <a:xfrm>
            <a:off x="0" y="4650300"/>
            <a:ext cx="1863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Anteckningar </a:t>
            </a:r>
            <a:endParaRPr sz="100"/>
          </a:p>
        </p:txBody>
      </p:sp>
      <p:sp>
        <p:nvSpPr>
          <p:cNvPr id="109" name="Google Shape;109;p15"/>
          <p:cNvSpPr txBox="1"/>
          <p:nvPr/>
        </p:nvSpPr>
        <p:spPr>
          <a:xfrm>
            <a:off x="-15000" y="4242700"/>
            <a:ext cx="5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200">
                <a:solidFill>
                  <a:schemeClr val="dk1"/>
                </a:solidFill>
                <a:latin typeface="Lexend"/>
                <a:ea typeface="Lexend"/>
                <a:cs typeface="Lexend"/>
                <a:sym typeface="Lexend"/>
              </a:rPr>
              <a:t>Film: 2 min 07 sek</a:t>
            </a:r>
            <a:endParaRPr sz="1200">
              <a:solidFill>
                <a:schemeClr val="dk1"/>
              </a:solidFill>
              <a:latin typeface="Lexend"/>
              <a:ea typeface="Lexend"/>
              <a:cs typeface="Lexend"/>
              <a:sym typeface="Lexend"/>
            </a:endParaRPr>
          </a:p>
        </p:txBody>
      </p:sp>
      <p:pic>
        <p:nvPicPr>
          <p:cNvPr descr="Känner du igen dig i att tappa koncentrationen på lektionerna eller när du gör dina läxor? &#10;Här kommer några tips för att minska risken att börja tänka på annat!&#10;&#10;När du lär dig något nytt, försök att associera det med kunskap du redan har. Om du läser om en historisk händelse, koppla ihop det med andra saker du vet om den tiden. Fundera på hur det såg ut, vad man hade på sig eller vad som hände på andra platser i världen. Genom att sätta informationen i ett sammanhang blir det lättare att förstå och minnas.&#10;&#10;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10;&#10;Många av tipsen går att använda i flera ämnen, både i och utanför skolan, så testa dig fram och se vilka du gillar bäst. Och kom ihåg – det handlar inte om talang, utan om att hitta bra strategier som passar just dig!&#10;&#10;https://www.instagram.com/orkaplugga/&#10;&#10;https://www.tiktok.com/@orkaplugga_official?is_from_webapp=1&amp;sender_device=pc" id="110" name="Google Shape;110;p15" title="Så håller du kvar ditt fokus">
            <a:hlinkClick r:id="rId4"/>
          </p:cNvPr>
          <p:cNvPicPr preferRelativeResize="0"/>
          <p:nvPr/>
        </p:nvPicPr>
        <p:blipFill>
          <a:blip r:embed="rId5">
            <a:alphaModFix/>
          </a:blip>
          <a:stretch>
            <a:fillRect/>
          </a:stretch>
        </p:blipFill>
        <p:spPr>
          <a:xfrm>
            <a:off x="1605450" y="857524"/>
            <a:ext cx="6171850" cy="3471650"/>
          </a:xfrm>
          <a:prstGeom prst="rect">
            <a:avLst/>
          </a:prstGeom>
          <a:noFill/>
          <a:ln>
            <a:noFill/>
          </a:ln>
        </p:spPr>
      </p:pic>
      <p:sp>
        <p:nvSpPr>
          <p:cNvPr id="111" name="Google Shape;111;p15"/>
          <p:cNvSpPr txBox="1"/>
          <p:nvPr/>
        </p:nvSpPr>
        <p:spPr>
          <a:xfrm>
            <a:off x="4826375" y="472725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solidFill>
                  <a:schemeClr val="lt1"/>
                </a:solidFill>
                <a:latin typeface="Lexend Light"/>
                <a:ea typeface="Lexend Light"/>
                <a:cs typeface="Lexend Light"/>
                <a:sym typeface="Lexend Light"/>
              </a:rPr>
              <a:t>Länk till film: </a:t>
            </a:r>
            <a:r>
              <a:rPr lang="sv-SE" sz="1000" u="sng">
                <a:solidFill>
                  <a:schemeClr val="hlink"/>
                </a:solidFill>
                <a:latin typeface="Lexend Light"/>
                <a:ea typeface="Lexend Light"/>
                <a:cs typeface="Lexend Light"/>
                <a:sym typeface="Lexend Light"/>
                <a:hlinkClick r:id="rId6"/>
              </a:rPr>
              <a:t>Så håller du kvar ditt fokus</a:t>
            </a:r>
            <a:r>
              <a:rPr lang="sv-SE" sz="1000">
                <a:solidFill>
                  <a:schemeClr val="lt1"/>
                </a:solidFill>
                <a:latin typeface="Lexend Light"/>
                <a:ea typeface="Lexend Light"/>
                <a:cs typeface="Lexend Light"/>
                <a:sym typeface="Lexend Light"/>
              </a:rPr>
              <a:t> </a:t>
            </a:r>
            <a:endParaRPr sz="1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p:nvPr/>
        </p:nvSpPr>
        <p:spPr>
          <a:xfrm rot="375">
            <a:off x="-2520650" y="450"/>
            <a:ext cx="82581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7" name="Google Shape;117;p16"/>
          <p:cNvSpPr txBox="1"/>
          <p:nvPr/>
        </p:nvSpPr>
        <p:spPr>
          <a:xfrm>
            <a:off x="347250" y="30175"/>
            <a:ext cx="6759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3200">
                <a:solidFill>
                  <a:schemeClr val="lt1"/>
                </a:solidFill>
                <a:latin typeface="Lexend Light"/>
                <a:ea typeface="Lexend Light"/>
                <a:cs typeface="Lexend Light"/>
                <a:sym typeface="Lexend Light"/>
              </a:rPr>
              <a:t>Så håller du kvar ditt fokus</a:t>
            </a:r>
            <a:endParaRPr sz="3200">
              <a:solidFill>
                <a:schemeClr val="lt1"/>
              </a:solidFill>
              <a:latin typeface="Lexend Light"/>
              <a:ea typeface="Lexend Light"/>
              <a:cs typeface="Lexend Light"/>
              <a:sym typeface="Lexend Light"/>
            </a:endParaRPr>
          </a:p>
        </p:txBody>
      </p:sp>
      <p:sp>
        <p:nvSpPr>
          <p:cNvPr id="118" name="Google Shape;118;p16"/>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19" name="Google Shape;119;p16"/>
          <p:cNvGrpSpPr/>
          <p:nvPr/>
        </p:nvGrpSpPr>
        <p:grpSpPr>
          <a:xfrm>
            <a:off x="0" y="4650300"/>
            <a:ext cx="9144000" cy="493200"/>
            <a:chOff x="0" y="4650300"/>
            <a:chExt cx="9144000" cy="493200"/>
          </a:xfrm>
        </p:grpSpPr>
        <p:sp>
          <p:nvSpPr>
            <p:cNvPr id="120" name="Google Shape;120;p16"/>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21" name="Google Shape;121;p1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22" name="Google Shape;122;p16"/>
          <p:cNvSpPr txBox="1"/>
          <p:nvPr/>
        </p:nvSpPr>
        <p:spPr>
          <a:xfrm>
            <a:off x="0" y="4650300"/>
            <a:ext cx="1863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Anteckningar </a:t>
            </a:r>
            <a:endParaRPr sz="100"/>
          </a:p>
        </p:txBody>
      </p:sp>
      <p:sp>
        <p:nvSpPr>
          <p:cNvPr id="123" name="Google Shape;123;p16"/>
          <p:cNvSpPr txBox="1"/>
          <p:nvPr>
            <p:ph idx="4294967295" type="body"/>
          </p:nvPr>
        </p:nvSpPr>
        <p:spPr>
          <a:xfrm>
            <a:off x="603150" y="1463800"/>
            <a:ext cx="5793600" cy="248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sz="1430">
                <a:latin typeface="Lexend Light"/>
                <a:ea typeface="Lexend Light"/>
                <a:cs typeface="Lexend Light"/>
                <a:sym typeface="Lexend Light"/>
              </a:rPr>
              <a:t>Håll fokus och bli mer aktiv:</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Skapa egna bilder i ditt huvud av innehållet</a:t>
            </a: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Reflektera över innehållet</a:t>
            </a: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Anteckna </a:t>
            </a:r>
            <a:endParaRPr sz="1430">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10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1000"/>
                                        <p:tgtEl>
                                          <p:spTgt spid="12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p:nvPr/>
        </p:nvSpPr>
        <p:spPr>
          <a:xfrm rot="326">
            <a:off x="-2520650" y="450"/>
            <a:ext cx="94977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9" name="Google Shape;129;p17"/>
          <p:cNvSpPr txBox="1"/>
          <p:nvPr/>
        </p:nvSpPr>
        <p:spPr>
          <a:xfrm>
            <a:off x="347250" y="30175"/>
            <a:ext cx="6759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3200">
                <a:solidFill>
                  <a:schemeClr val="lt1"/>
                </a:solidFill>
                <a:latin typeface="Lexend Light"/>
                <a:ea typeface="Lexend Light"/>
                <a:cs typeface="Lexend Light"/>
                <a:sym typeface="Lexend Light"/>
              </a:rPr>
              <a:t>Anteckna för hand eller </a:t>
            </a:r>
            <a:r>
              <a:rPr lang="sv-SE" sz="3200">
                <a:solidFill>
                  <a:schemeClr val="lt1"/>
                </a:solidFill>
                <a:latin typeface="Lexend Light"/>
                <a:ea typeface="Lexend Light"/>
                <a:cs typeface="Lexend Light"/>
                <a:sym typeface="Lexend Light"/>
              </a:rPr>
              <a:t>digitalt?</a:t>
            </a:r>
            <a:endParaRPr sz="3200">
              <a:solidFill>
                <a:schemeClr val="lt1"/>
              </a:solidFill>
              <a:latin typeface="Lexend Light"/>
              <a:ea typeface="Lexend Light"/>
              <a:cs typeface="Lexend Light"/>
              <a:sym typeface="Lexend Light"/>
            </a:endParaRPr>
          </a:p>
        </p:txBody>
      </p:sp>
      <p:sp>
        <p:nvSpPr>
          <p:cNvPr id="130" name="Google Shape;130;p17"/>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31" name="Google Shape;131;p17"/>
          <p:cNvGrpSpPr/>
          <p:nvPr/>
        </p:nvGrpSpPr>
        <p:grpSpPr>
          <a:xfrm>
            <a:off x="0" y="4650300"/>
            <a:ext cx="9144000" cy="493200"/>
            <a:chOff x="0" y="4650300"/>
            <a:chExt cx="9144000" cy="493200"/>
          </a:xfrm>
        </p:grpSpPr>
        <p:sp>
          <p:nvSpPr>
            <p:cNvPr id="132" name="Google Shape;132;p17"/>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33" name="Google Shape;133;p17"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34" name="Google Shape;134;p17"/>
          <p:cNvSpPr txBox="1"/>
          <p:nvPr/>
        </p:nvSpPr>
        <p:spPr>
          <a:xfrm>
            <a:off x="0" y="4650300"/>
            <a:ext cx="1863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Anteckningar </a:t>
            </a:r>
            <a:endParaRPr sz="100"/>
          </a:p>
        </p:txBody>
      </p:sp>
      <p:sp>
        <p:nvSpPr>
          <p:cNvPr id="135" name="Google Shape;135;p17"/>
          <p:cNvSpPr txBox="1"/>
          <p:nvPr>
            <p:ph idx="2" type="body"/>
          </p:nvPr>
        </p:nvSpPr>
        <p:spPr>
          <a:xfrm>
            <a:off x="433900" y="1631156"/>
            <a:ext cx="4040100" cy="2963400"/>
          </a:xfrm>
          <a:prstGeom prst="rect">
            <a:avLst/>
          </a:prstGeom>
        </p:spPr>
        <p:txBody>
          <a:bodyPr anchorCtr="0" anchor="t" bIns="45700" lIns="91425" spcFirstLastPara="1" rIns="91425" wrap="square" tIns="45700">
            <a:normAutofit/>
          </a:bodyPr>
          <a:lstStyle/>
          <a:p>
            <a:pPr indent="-317500" lvl="0" marL="457200" rtl="0" algn="l">
              <a:spcBef>
                <a:spcPts val="480"/>
              </a:spcBef>
              <a:spcAft>
                <a:spcPts val="0"/>
              </a:spcAft>
              <a:buSzPts val="1400"/>
              <a:buFont typeface="Lexend Light"/>
              <a:buChar char="•"/>
            </a:pPr>
            <a:r>
              <a:rPr lang="sv-SE" sz="1400">
                <a:latin typeface="Lexend Light"/>
                <a:ea typeface="Lexend Light"/>
                <a:cs typeface="Lexend Light"/>
                <a:sym typeface="Lexend Light"/>
              </a:rPr>
              <a:t>Förbättrar minnet</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indent="-317500" lvl="0" marL="457200" rtl="0" algn="l">
              <a:spcBef>
                <a:spcPts val="0"/>
              </a:spcBef>
              <a:spcAft>
                <a:spcPts val="0"/>
              </a:spcAft>
              <a:buSzPts val="1400"/>
              <a:buFont typeface="Lexend Light"/>
              <a:buChar char="•"/>
            </a:pPr>
            <a:r>
              <a:rPr lang="sv-SE" sz="1400">
                <a:latin typeface="Lexend Light"/>
                <a:ea typeface="Lexend Light"/>
                <a:cs typeface="Lexend Light"/>
                <a:sym typeface="Lexend Light"/>
              </a:rPr>
              <a:t>Inga aviseringar som stör</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indent="-317500" lvl="0" marL="457200" rtl="0" algn="l">
              <a:spcBef>
                <a:spcPts val="0"/>
              </a:spcBef>
              <a:spcAft>
                <a:spcPts val="0"/>
              </a:spcAft>
              <a:buSzPts val="1400"/>
              <a:buFont typeface="Lexend Light"/>
              <a:buChar char="•"/>
            </a:pPr>
            <a:r>
              <a:rPr lang="sv-SE" sz="1400">
                <a:latin typeface="Lexend Light"/>
                <a:ea typeface="Lexend Light"/>
                <a:cs typeface="Lexend Light"/>
                <a:sym typeface="Lexend Light"/>
              </a:rPr>
              <a:t>Du skriver med egna ord – det ökar förståelsen</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indent="-317500" lvl="0" marL="457200" rtl="0" algn="l">
              <a:spcBef>
                <a:spcPts val="0"/>
              </a:spcBef>
              <a:spcAft>
                <a:spcPts val="0"/>
              </a:spcAft>
              <a:buSzPts val="1400"/>
              <a:buFont typeface="Lexend Light"/>
              <a:buChar char="•"/>
            </a:pPr>
            <a:r>
              <a:rPr lang="sv-SE" sz="1400">
                <a:latin typeface="Lexend Light"/>
                <a:ea typeface="Lexend Light"/>
                <a:cs typeface="Lexend Light"/>
                <a:sym typeface="Lexend Light"/>
              </a:rPr>
              <a:t>Lättare att rita egna symboler/bilder</a:t>
            </a:r>
            <a:endParaRPr sz="1400">
              <a:latin typeface="Lexend Light"/>
              <a:ea typeface="Lexend Light"/>
              <a:cs typeface="Lexend Light"/>
              <a:sym typeface="Lexend Light"/>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
        <p:nvSpPr>
          <p:cNvPr id="136" name="Google Shape;136;p17"/>
          <p:cNvSpPr txBox="1"/>
          <p:nvPr>
            <p:ph idx="3" type="body"/>
          </p:nvPr>
        </p:nvSpPr>
        <p:spPr>
          <a:xfrm>
            <a:off x="4645025" y="1151335"/>
            <a:ext cx="4041900" cy="479700"/>
          </a:xfrm>
          <a:prstGeom prst="rect">
            <a:avLst/>
          </a:prstGeom>
        </p:spPr>
        <p:txBody>
          <a:bodyPr anchorCtr="0" anchor="b" bIns="45700" lIns="91425" spcFirstLastPara="1" rIns="91425" wrap="square" tIns="45700">
            <a:normAutofit/>
          </a:bodyPr>
          <a:lstStyle/>
          <a:p>
            <a:pPr indent="0" lvl="0" marL="0" rtl="0" algn="l">
              <a:spcBef>
                <a:spcPts val="480"/>
              </a:spcBef>
              <a:spcAft>
                <a:spcPts val="0"/>
              </a:spcAft>
              <a:buNone/>
            </a:pPr>
            <a:r>
              <a:rPr b="0" lang="sv-SE" sz="1900">
                <a:latin typeface="Lexend Light"/>
                <a:ea typeface="Lexend Light"/>
                <a:cs typeface="Lexend Light"/>
                <a:sym typeface="Lexend Light"/>
              </a:rPr>
              <a:t>Anteckna digitalt</a:t>
            </a:r>
            <a:endParaRPr b="0" sz="1900">
              <a:latin typeface="Lexend Light"/>
              <a:ea typeface="Lexend Light"/>
              <a:cs typeface="Lexend Light"/>
              <a:sym typeface="Lexend Light"/>
            </a:endParaRPr>
          </a:p>
        </p:txBody>
      </p:sp>
      <p:sp>
        <p:nvSpPr>
          <p:cNvPr id="137" name="Google Shape;137;p17"/>
          <p:cNvSpPr txBox="1"/>
          <p:nvPr>
            <p:ph idx="4" type="body"/>
          </p:nvPr>
        </p:nvSpPr>
        <p:spPr>
          <a:xfrm>
            <a:off x="4645025" y="1631156"/>
            <a:ext cx="4041900" cy="2963400"/>
          </a:xfrm>
          <a:prstGeom prst="rect">
            <a:avLst/>
          </a:prstGeom>
        </p:spPr>
        <p:txBody>
          <a:bodyPr anchorCtr="0" anchor="t" bIns="45700" lIns="91425" spcFirstLastPara="1" rIns="91425" wrap="square" tIns="45700">
            <a:normAutofit/>
          </a:bodyPr>
          <a:lstStyle/>
          <a:p>
            <a:pPr indent="-317500" lvl="0" marL="457200" marR="0" rtl="0" algn="l">
              <a:lnSpc>
                <a:spcPct val="100000"/>
              </a:lnSpc>
              <a:spcBef>
                <a:spcPts val="480"/>
              </a:spcBef>
              <a:spcAft>
                <a:spcPts val="0"/>
              </a:spcAft>
              <a:buSzPts val="1400"/>
              <a:buFont typeface="Lexend Light"/>
              <a:buChar char="•"/>
            </a:pPr>
            <a:r>
              <a:rPr lang="sv-SE" sz="1400">
                <a:latin typeface="Lexend Light"/>
                <a:ea typeface="Lexend Light"/>
                <a:cs typeface="Lexend Light"/>
                <a:sym typeface="Lexend Light"/>
              </a:rPr>
              <a:t>Lätt att organisera och söka</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indent="-317500" lvl="0" marL="457200" marR="0" rtl="0" algn="l">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Lätt att dela med andra</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indent="-317500" lvl="0" marL="457200" marR="0" rtl="0" algn="l">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Infoga bilder, videoklipp och länkar</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indent="-317500" lvl="0" marL="457200" marR="0" rtl="0" algn="l">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Lätt att redigera/ändra</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indent="-317500" lvl="0" marL="457200" marR="0" rtl="0" algn="l">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Anteckningarna är åtkomliga från flera enheter</a:t>
            </a:r>
            <a:endParaRPr sz="1583">
              <a:latin typeface="Lexend"/>
              <a:ea typeface="Lexend"/>
              <a:cs typeface="Lexend"/>
              <a:sym typeface="Lexend"/>
            </a:endParaRPr>
          </a:p>
        </p:txBody>
      </p:sp>
      <p:sp>
        <p:nvSpPr>
          <p:cNvPr id="138" name="Google Shape;138;p17"/>
          <p:cNvSpPr txBox="1"/>
          <p:nvPr>
            <p:ph idx="3" type="body"/>
          </p:nvPr>
        </p:nvSpPr>
        <p:spPr>
          <a:xfrm>
            <a:off x="433000" y="1151335"/>
            <a:ext cx="4041900" cy="479700"/>
          </a:xfrm>
          <a:prstGeom prst="rect">
            <a:avLst/>
          </a:prstGeom>
        </p:spPr>
        <p:txBody>
          <a:bodyPr anchorCtr="0" anchor="b" bIns="45700" lIns="91425" spcFirstLastPara="1" rIns="91425" wrap="square" tIns="45700">
            <a:normAutofit/>
          </a:bodyPr>
          <a:lstStyle/>
          <a:p>
            <a:pPr indent="0" lvl="0" marL="0" rtl="0" algn="l">
              <a:spcBef>
                <a:spcPts val="480"/>
              </a:spcBef>
              <a:spcAft>
                <a:spcPts val="0"/>
              </a:spcAft>
              <a:buNone/>
            </a:pPr>
            <a:r>
              <a:rPr b="0" lang="sv-SE" sz="1900">
                <a:latin typeface="Lexend Light"/>
                <a:ea typeface="Lexend Light"/>
                <a:cs typeface="Lexend Light"/>
                <a:sym typeface="Lexend Light"/>
              </a:rPr>
              <a:t>Anteckna för hand</a:t>
            </a:r>
            <a:endParaRPr b="0" sz="1900">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10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1000"/>
                                        <p:tgtEl>
                                          <p:spTgt spid="1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Effect filter="fade" transition="in">
                                      <p:cBhvr>
                                        <p:cTn dur="1000"/>
                                        <p:tgtEl>
                                          <p:spTgt spid="1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animEffect filter="fade" transition="in">
                                      <p:cBhvr>
                                        <p:cTn dur="1000"/>
                                        <p:tgtEl>
                                          <p:spTgt spid="1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animEffect filter="fade" transition="in">
                                      <p:cBhvr>
                                        <p:cTn dur="1000"/>
                                        <p:tgtEl>
                                          <p:spTgt spid="1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animEffect filter="fade" transition="in">
                                      <p:cBhvr>
                                        <p:cTn dur="1000"/>
                                        <p:tgtEl>
                                          <p:spTgt spid="13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10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1000"/>
                                        <p:tgtEl>
                                          <p:spTgt spid="1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1000"/>
                                        <p:tgtEl>
                                          <p:spTgt spid="1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Effect filter="fade" transition="in">
                                      <p:cBhvr>
                                        <p:cTn dur="1000"/>
                                        <p:tgtEl>
                                          <p:spTgt spid="1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animEffect filter="fade" transition="in">
                                      <p:cBhvr>
                                        <p:cTn dur="1000"/>
                                        <p:tgtEl>
                                          <p:spTgt spid="13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p:nvPr/>
        </p:nvSpPr>
        <p:spPr>
          <a:xfrm rot="320">
            <a:off x="-583025" y="300"/>
            <a:ext cx="64449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4" name="Google Shape;144;p18"/>
          <p:cNvSpPr txBox="1"/>
          <p:nvPr>
            <p:ph type="title"/>
          </p:nvPr>
        </p:nvSpPr>
        <p:spPr>
          <a:xfrm>
            <a:off x="80850" y="-29397"/>
            <a:ext cx="8229600" cy="857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sv-SE" sz="3200">
                <a:solidFill>
                  <a:schemeClr val="lt1"/>
                </a:solidFill>
                <a:latin typeface="Lexend Light"/>
                <a:ea typeface="Lexend Light"/>
                <a:cs typeface="Lexend Light"/>
                <a:sym typeface="Lexend Light"/>
              </a:rPr>
              <a:t>Frågor</a:t>
            </a:r>
            <a:endParaRPr sz="3200">
              <a:solidFill>
                <a:schemeClr val="lt1"/>
              </a:solidFill>
              <a:latin typeface="Lexend Light"/>
              <a:ea typeface="Lexend Light"/>
              <a:cs typeface="Lexend Light"/>
              <a:sym typeface="Lexend Light"/>
            </a:endParaRPr>
          </a:p>
        </p:txBody>
      </p:sp>
      <p:sp>
        <p:nvSpPr>
          <p:cNvPr id="145" name="Google Shape;145;p18"/>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46" name="Google Shape;146;p18"/>
          <p:cNvGrpSpPr/>
          <p:nvPr/>
        </p:nvGrpSpPr>
        <p:grpSpPr>
          <a:xfrm>
            <a:off x="0" y="4650300"/>
            <a:ext cx="9144000" cy="493200"/>
            <a:chOff x="0" y="4650300"/>
            <a:chExt cx="9144000" cy="493200"/>
          </a:xfrm>
        </p:grpSpPr>
        <p:sp>
          <p:nvSpPr>
            <p:cNvPr id="147" name="Google Shape;147;p18"/>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48" name="Google Shape;148;p18"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49" name="Google Shape;149;p18"/>
          <p:cNvSpPr/>
          <p:nvPr/>
        </p:nvSpPr>
        <p:spPr>
          <a:xfrm rot="342">
            <a:off x="1552050" y="1320575"/>
            <a:ext cx="6039900" cy="29148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chemeClr val="lt1"/>
              </a:solidFill>
              <a:latin typeface="Lexend"/>
              <a:ea typeface="Lexend"/>
              <a:cs typeface="Lexend"/>
              <a:sym typeface="Lexend"/>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150" name="Google Shape;150;p18"/>
          <p:cNvSpPr txBox="1"/>
          <p:nvPr/>
        </p:nvSpPr>
        <p:spPr>
          <a:xfrm>
            <a:off x="0" y="4650300"/>
            <a:ext cx="1957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2000">
                <a:solidFill>
                  <a:schemeClr val="lt1"/>
                </a:solidFill>
                <a:latin typeface="Lexend Light"/>
                <a:ea typeface="Lexend Light"/>
                <a:cs typeface="Lexend Light"/>
                <a:sym typeface="Lexend Light"/>
              </a:rPr>
              <a:t>Anteckningar</a:t>
            </a:r>
            <a:endParaRPr sz="200"/>
          </a:p>
        </p:txBody>
      </p:sp>
      <p:sp>
        <p:nvSpPr>
          <p:cNvPr id="151" name="Google Shape;151;p18"/>
          <p:cNvSpPr txBox="1"/>
          <p:nvPr/>
        </p:nvSpPr>
        <p:spPr>
          <a:xfrm>
            <a:off x="1957800" y="1908275"/>
            <a:ext cx="49104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2500">
                <a:solidFill>
                  <a:schemeClr val="lt1"/>
                </a:solidFill>
                <a:latin typeface="Lexend"/>
                <a:ea typeface="Lexend"/>
                <a:cs typeface="Lexend"/>
                <a:sym typeface="Lexend"/>
              </a:rPr>
              <a:t>Hur antecknar du helst?</a:t>
            </a:r>
            <a:endParaRPr sz="2500">
              <a:solidFill>
                <a:schemeClr val="lt1"/>
              </a:solidFill>
              <a:latin typeface="Lexend"/>
              <a:ea typeface="Lexend"/>
              <a:cs typeface="Lexend"/>
              <a:sym typeface="Lexend"/>
            </a:endParaRPr>
          </a:p>
          <a:p>
            <a:pPr indent="0" lvl="0" marL="0" rtl="0" algn="l">
              <a:spcBef>
                <a:spcPts val="0"/>
              </a:spcBef>
              <a:spcAft>
                <a:spcPts val="0"/>
              </a:spcAft>
              <a:buNone/>
            </a:pPr>
            <a:r>
              <a:rPr lang="sv-SE" sz="1900">
                <a:solidFill>
                  <a:schemeClr val="lt1"/>
                </a:solidFill>
                <a:latin typeface="Lexend"/>
                <a:ea typeface="Lexend"/>
                <a:cs typeface="Lexend"/>
                <a:sym typeface="Lexend"/>
              </a:rPr>
              <a:t>(papper och penna eller digitalt)</a:t>
            </a:r>
            <a:endParaRPr sz="1900">
              <a:solidFill>
                <a:schemeClr val="lt1"/>
              </a:solidFill>
              <a:latin typeface="Lexend"/>
              <a:ea typeface="Lexend"/>
              <a:cs typeface="Lexend"/>
              <a:sym typeface="Lexend"/>
            </a:endParaRPr>
          </a:p>
          <a:p>
            <a:pPr indent="0" lvl="0" marL="0" rtl="0" algn="l">
              <a:spcBef>
                <a:spcPts val="0"/>
              </a:spcBef>
              <a:spcAft>
                <a:spcPts val="0"/>
              </a:spcAft>
              <a:buNone/>
            </a:pPr>
            <a:r>
              <a:t/>
            </a:r>
            <a:endParaRPr sz="1900">
              <a:solidFill>
                <a:schemeClr val="lt1"/>
              </a:solidFill>
              <a:latin typeface="Lexend"/>
              <a:ea typeface="Lexend"/>
              <a:cs typeface="Lexend"/>
              <a:sym typeface="Lexend"/>
            </a:endParaRPr>
          </a:p>
          <a:p>
            <a:pPr indent="0" lvl="0" marL="0" rtl="0" algn="l">
              <a:spcBef>
                <a:spcPts val="0"/>
              </a:spcBef>
              <a:spcAft>
                <a:spcPts val="0"/>
              </a:spcAft>
              <a:buNone/>
            </a:pPr>
            <a:r>
              <a:rPr lang="sv-SE" sz="1900">
                <a:solidFill>
                  <a:schemeClr val="lt1"/>
                </a:solidFill>
                <a:latin typeface="Lexend"/>
                <a:ea typeface="Lexend"/>
                <a:cs typeface="Lexend"/>
                <a:sym typeface="Lexend"/>
              </a:rPr>
              <a:t>Prata med en kompis diskutera fördelar och nackdelar med de olika metoderna.</a:t>
            </a:r>
            <a:endParaRPr sz="1900">
              <a:solidFill>
                <a:schemeClr val="lt1"/>
              </a:solidFill>
              <a:latin typeface="Lexend"/>
              <a:ea typeface="Lexend"/>
              <a:cs typeface="Lexend"/>
              <a:sym typeface="Lexe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9"/>
          <p:cNvSpPr/>
          <p:nvPr/>
        </p:nvSpPr>
        <p:spPr>
          <a:xfrm rot="375">
            <a:off x="-2520650" y="450"/>
            <a:ext cx="82581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7" name="Google Shape;157;p19"/>
          <p:cNvSpPr txBox="1"/>
          <p:nvPr/>
        </p:nvSpPr>
        <p:spPr>
          <a:xfrm>
            <a:off x="347250" y="30175"/>
            <a:ext cx="6759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3200">
                <a:solidFill>
                  <a:schemeClr val="lt1"/>
                </a:solidFill>
                <a:latin typeface="Lexend Light"/>
                <a:ea typeface="Lexend Light"/>
                <a:cs typeface="Lexend Light"/>
                <a:sym typeface="Lexend Light"/>
              </a:rPr>
              <a:t>Anteckna smart</a:t>
            </a:r>
            <a:endParaRPr sz="3200">
              <a:solidFill>
                <a:schemeClr val="lt1"/>
              </a:solidFill>
              <a:latin typeface="Lexend Light"/>
              <a:ea typeface="Lexend Light"/>
              <a:cs typeface="Lexend Light"/>
              <a:sym typeface="Lexend Light"/>
            </a:endParaRPr>
          </a:p>
        </p:txBody>
      </p:sp>
      <p:sp>
        <p:nvSpPr>
          <p:cNvPr id="158" name="Google Shape;158;p19"/>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59" name="Google Shape;159;p19"/>
          <p:cNvGrpSpPr/>
          <p:nvPr/>
        </p:nvGrpSpPr>
        <p:grpSpPr>
          <a:xfrm>
            <a:off x="0" y="4650300"/>
            <a:ext cx="9144000" cy="493200"/>
            <a:chOff x="0" y="4650300"/>
            <a:chExt cx="9144000" cy="493200"/>
          </a:xfrm>
        </p:grpSpPr>
        <p:sp>
          <p:nvSpPr>
            <p:cNvPr id="160" name="Google Shape;160;p19"/>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61" name="Google Shape;161;p19"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62" name="Google Shape;162;p19"/>
          <p:cNvSpPr txBox="1"/>
          <p:nvPr/>
        </p:nvSpPr>
        <p:spPr>
          <a:xfrm>
            <a:off x="0" y="4650300"/>
            <a:ext cx="2028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Anteckningar</a:t>
            </a:r>
            <a:endParaRPr sz="200"/>
          </a:p>
        </p:txBody>
      </p:sp>
      <p:sp>
        <p:nvSpPr>
          <p:cNvPr id="163" name="Google Shape;163;p19"/>
          <p:cNvSpPr txBox="1"/>
          <p:nvPr/>
        </p:nvSpPr>
        <p:spPr>
          <a:xfrm>
            <a:off x="-15000" y="4242700"/>
            <a:ext cx="5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200">
                <a:solidFill>
                  <a:schemeClr val="dk1"/>
                </a:solidFill>
                <a:latin typeface="Lexend"/>
                <a:ea typeface="Lexend"/>
                <a:cs typeface="Lexend"/>
                <a:sym typeface="Lexend"/>
              </a:rPr>
              <a:t>Film: 1 min 28 sek</a:t>
            </a:r>
            <a:endParaRPr sz="1200">
              <a:solidFill>
                <a:schemeClr val="dk1"/>
              </a:solidFill>
              <a:latin typeface="Lexend"/>
              <a:ea typeface="Lexend"/>
              <a:cs typeface="Lexend"/>
              <a:sym typeface="Lexend"/>
            </a:endParaRPr>
          </a:p>
        </p:txBody>
      </p:sp>
      <p:pic>
        <p:nvPicPr>
          <p:cNvPr descr="Anteckningar hjälper dig att minnas det som sägs under lektionen och vad du läser när du pluggar. Men det finns inte ett rätt sätt att anteckna. Testa dig fram till vad som passar dig bäst så kommer du garanterat att gynnas av det!&#10;&#10;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10;&#10;Många av tipsen går att använda i flera ämnen, både i och utanför skolan, så testa dig fram och se vilka du gillar bäst. Och kom ihåg – det handlar inte om talang, utan om att hitta bra strategier som passar just dig!&#10;&#10;https://www.instagram.com/orkaplugga/&#10;&#10;https://www.tiktok.com/@orkaplugga_official?is_from_webapp=1&amp;sender_device=pc" id="164" name="Google Shape;164;p19" title="Anteckna smart - så får du ut mer av lektionen">
            <a:hlinkClick r:id="rId4"/>
          </p:cNvPr>
          <p:cNvPicPr preferRelativeResize="0"/>
          <p:nvPr/>
        </p:nvPicPr>
        <p:blipFill>
          <a:blip r:embed="rId5">
            <a:alphaModFix/>
          </a:blip>
          <a:stretch>
            <a:fillRect/>
          </a:stretch>
        </p:blipFill>
        <p:spPr>
          <a:xfrm>
            <a:off x="1571250" y="883838"/>
            <a:ext cx="6001489" cy="3375837"/>
          </a:xfrm>
          <a:prstGeom prst="rect">
            <a:avLst/>
          </a:prstGeom>
          <a:noFill/>
          <a:ln>
            <a:noFill/>
          </a:ln>
        </p:spPr>
      </p:pic>
      <p:sp>
        <p:nvSpPr>
          <p:cNvPr id="165" name="Google Shape;165;p19"/>
          <p:cNvSpPr txBox="1"/>
          <p:nvPr/>
        </p:nvSpPr>
        <p:spPr>
          <a:xfrm>
            <a:off x="3848800" y="4727250"/>
            <a:ext cx="3895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1000">
                <a:solidFill>
                  <a:schemeClr val="lt1"/>
                </a:solidFill>
                <a:latin typeface="Lexend Light"/>
                <a:ea typeface="Lexend Light"/>
                <a:cs typeface="Lexend Light"/>
                <a:sym typeface="Lexend Light"/>
              </a:rPr>
              <a:t>Länk till film: </a:t>
            </a:r>
            <a:r>
              <a:rPr lang="sv-SE" sz="1000" u="sng">
                <a:solidFill>
                  <a:schemeClr val="hlink"/>
                </a:solidFill>
                <a:latin typeface="Lexend Light"/>
                <a:ea typeface="Lexend Light"/>
                <a:cs typeface="Lexend Light"/>
                <a:sym typeface="Lexend Light"/>
                <a:hlinkClick r:id="rId6"/>
              </a:rPr>
              <a:t>Anteckna smart - så får du ut mer av lektionen</a:t>
            </a:r>
            <a:r>
              <a:rPr lang="sv-SE"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p:nvPr/>
        </p:nvSpPr>
        <p:spPr>
          <a:xfrm rot="375">
            <a:off x="-2520650" y="450"/>
            <a:ext cx="82581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1" name="Google Shape;171;p20"/>
          <p:cNvSpPr txBox="1"/>
          <p:nvPr/>
        </p:nvSpPr>
        <p:spPr>
          <a:xfrm>
            <a:off x="347250" y="30175"/>
            <a:ext cx="6759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3200">
                <a:solidFill>
                  <a:schemeClr val="lt1"/>
                </a:solidFill>
                <a:latin typeface="Lexend Light"/>
                <a:ea typeface="Lexend Light"/>
                <a:cs typeface="Lexend Light"/>
                <a:sym typeface="Lexend Light"/>
              </a:rPr>
              <a:t>Anteckna smart</a:t>
            </a:r>
            <a:endParaRPr sz="3200">
              <a:solidFill>
                <a:schemeClr val="lt1"/>
              </a:solidFill>
              <a:latin typeface="Lexend Light"/>
              <a:ea typeface="Lexend Light"/>
              <a:cs typeface="Lexend Light"/>
              <a:sym typeface="Lexend Light"/>
            </a:endParaRPr>
          </a:p>
        </p:txBody>
      </p:sp>
      <p:sp>
        <p:nvSpPr>
          <p:cNvPr id="172" name="Google Shape;172;p20"/>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73" name="Google Shape;173;p20"/>
          <p:cNvGrpSpPr/>
          <p:nvPr/>
        </p:nvGrpSpPr>
        <p:grpSpPr>
          <a:xfrm>
            <a:off x="0" y="4650300"/>
            <a:ext cx="9144000" cy="493200"/>
            <a:chOff x="0" y="4650300"/>
            <a:chExt cx="9144000" cy="493200"/>
          </a:xfrm>
        </p:grpSpPr>
        <p:sp>
          <p:nvSpPr>
            <p:cNvPr id="174" name="Google Shape;174;p20"/>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75" name="Google Shape;175;p20"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76" name="Google Shape;176;p20"/>
          <p:cNvSpPr txBox="1"/>
          <p:nvPr/>
        </p:nvSpPr>
        <p:spPr>
          <a:xfrm>
            <a:off x="0" y="4650300"/>
            <a:ext cx="2028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Anteckningar</a:t>
            </a:r>
            <a:endParaRPr sz="200"/>
          </a:p>
        </p:txBody>
      </p:sp>
      <p:sp>
        <p:nvSpPr>
          <p:cNvPr id="177" name="Google Shape;177;p20"/>
          <p:cNvSpPr txBox="1"/>
          <p:nvPr>
            <p:ph idx="4294967295" type="body"/>
          </p:nvPr>
        </p:nvSpPr>
        <p:spPr>
          <a:xfrm>
            <a:off x="603150" y="1463800"/>
            <a:ext cx="5793600" cy="248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sz="1430">
                <a:latin typeface="Lexend Light"/>
                <a:ea typeface="Lexend Light"/>
                <a:cs typeface="Lexend Light"/>
                <a:sym typeface="Lexend Light"/>
              </a:rPr>
              <a:t>Anteckna smart</a:t>
            </a: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Skriv sammanfattningar efter varje längre stycke</a:t>
            </a: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Gå igenom anteckningarna efter lektion/pluggstund</a:t>
            </a: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Renskriv anteckningarna</a:t>
            </a:r>
            <a:endParaRPr sz="1430">
              <a:latin typeface="Lexend Light"/>
              <a:ea typeface="Lexend Light"/>
              <a:cs typeface="Lexend Light"/>
              <a:sym typeface="Lexend Light"/>
            </a:endParaRPr>
          </a:p>
          <a:p>
            <a:pPr indent="0" lvl="0" marL="0" rtl="0" algn="l">
              <a:spcBef>
                <a:spcPts val="0"/>
              </a:spcBef>
              <a:spcAft>
                <a:spcPts val="0"/>
              </a:spcAft>
              <a:buNone/>
            </a:pPr>
            <a:r>
              <a:t/>
            </a: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Hitta ditt eget sätt att anteckna!</a:t>
            </a:r>
            <a:endParaRPr sz="1430">
              <a:latin typeface="Lexend Light"/>
              <a:ea typeface="Lexend Light"/>
              <a:cs typeface="Lexend Light"/>
              <a:sym typeface="Lexe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1"/>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1"/>
                                        <p:tgtEl>
                                          <p:spTgt spid="1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1"/>
                                        <p:tgtEl>
                                          <p:spTgt spid="1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Effect filter="fade" transition="in">
                                      <p:cBhvr>
                                        <p:cTn dur="1"/>
                                        <p:tgtEl>
                                          <p:spTgt spid="17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p:nvPr/>
        </p:nvSpPr>
        <p:spPr>
          <a:xfrm rot="409">
            <a:off x="1846250" y="608125"/>
            <a:ext cx="5038500" cy="29148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3" name="Google Shape;183;p21"/>
          <p:cNvSpPr txBox="1"/>
          <p:nvPr>
            <p:ph type="title"/>
          </p:nvPr>
        </p:nvSpPr>
        <p:spPr>
          <a:xfrm>
            <a:off x="1891550" y="1574250"/>
            <a:ext cx="5038500" cy="798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sv-SE" sz="3200">
                <a:solidFill>
                  <a:schemeClr val="lt1"/>
                </a:solidFill>
                <a:latin typeface="Lexend Light"/>
                <a:ea typeface="Lexend Light"/>
                <a:cs typeface="Lexend Light"/>
                <a:sym typeface="Lexend Light"/>
              </a:rPr>
              <a:t>Cornell-metoden</a:t>
            </a:r>
            <a:endParaRPr sz="3200">
              <a:solidFill>
                <a:schemeClr val="lt1"/>
              </a:solidFill>
              <a:latin typeface="Lexend Light"/>
              <a:ea typeface="Lexend Light"/>
              <a:cs typeface="Lexend Light"/>
              <a:sym typeface="Lexend Light"/>
            </a:endParaRPr>
          </a:p>
        </p:txBody>
      </p:sp>
      <p:sp>
        <p:nvSpPr>
          <p:cNvPr id="184" name="Google Shape;184;p21"/>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85" name="Google Shape;185;p21"/>
          <p:cNvGrpSpPr/>
          <p:nvPr/>
        </p:nvGrpSpPr>
        <p:grpSpPr>
          <a:xfrm>
            <a:off x="0" y="4650300"/>
            <a:ext cx="9144000" cy="493200"/>
            <a:chOff x="0" y="4650300"/>
            <a:chExt cx="9144000" cy="493200"/>
          </a:xfrm>
        </p:grpSpPr>
        <p:sp>
          <p:nvSpPr>
            <p:cNvPr id="186" name="Google Shape;186;p21"/>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87" name="Google Shape;187;p21"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88" name="Google Shape;188;p21"/>
          <p:cNvSpPr txBox="1"/>
          <p:nvPr/>
        </p:nvSpPr>
        <p:spPr>
          <a:xfrm>
            <a:off x="0" y="4650300"/>
            <a:ext cx="1934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2000">
                <a:solidFill>
                  <a:schemeClr val="lt1"/>
                </a:solidFill>
                <a:latin typeface="Lexend Light"/>
                <a:ea typeface="Lexend Light"/>
                <a:cs typeface="Lexend Light"/>
                <a:sym typeface="Lexend Light"/>
              </a:rPr>
              <a:t>Anteckningar</a:t>
            </a:r>
            <a:endParaRPr sz="200"/>
          </a:p>
        </p:txBody>
      </p:sp>
      <p:pic>
        <p:nvPicPr>
          <p:cNvPr id="189" name="Google Shape;189;p21" title="tableofcontent.png"/>
          <p:cNvPicPr preferRelativeResize="0"/>
          <p:nvPr/>
        </p:nvPicPr>
        <p:blipFill>
          <a:blip r:embed="rId4">
            <a:alphaModFix/>
          </a:blip>
          <a:stretch>
            <a:fillRect/>
          </a:stretch>
        </p:blipFill>
        <p:spPr>
          <a:xfrm rot="518619">
            <a:off x="5912900" y="1433000"/>
            <a:ext cx="1954450" cy="1954450"/>
          </a:xfrm>
          <a:prstGeom prst="rect">
            <a:avLst/>
          </a:prstGeom>
          <a:noFill/>
          <a:ln>
            <a:noFill/>
          </a:ln>
        </p:spPr>
      </p:pic>
      <p:pic>
        <p:nvPicPr>
          <p:cNvPr id="190" name="Google Shape;190;p21" title="readmode-green.png"/>
          <p:cNvPicPr preferRelativeResize="0"/>
          <p:nvPr/>
        </p:nvPicPr>
        <p:blipFill>
          <a:blip r:embed="rId5">
            <a:alphaModFix/>
          </a:blip>
          <a:stretch>
            <a:fillRect/>
          </a:stretch>
        </p:blipFill>
        <p:spPr>
          <a:xfrm>
            <a:off x="6215600" y="2079863"/>
            <a:ext cx="2152975" cy="2152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2"/>
          <p:cNvSpPr/>
          <p:nvPr/>
        </p:nvSpPr>
        <p:spPr>
          <a:xfrm rot="345">
            <a:off x="603150" y="346200"/>
            <a:ext cx="5979600" cy="798000"/>
          </a:xfrm>
          <a:prstGeom prst="round2DiagRect">
            <a:avLst>
              <a:gd fmla="val 49117" name="adj1"/>
              <a:gd fmla="val 0" name="adj2"/>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6" name="Google Shape;196;p22"/>
          <p:cNvSpPr txBox="1"/>
          <p:nvPr>
            <p:ph type="title"/>
          </p:nvPr>
        </p:nvSpPr>
        <p:spPr>
          <a:xfrm>
            <a:off x="603150" y="345900"/>
            <a:ext cx="5979600" cy="79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sv-SE" sz="2600">
                <a:solidFill>
                  <a:schemeClr val="lt1"/>
                </a:solidFill>
                <a:latin typeface="Lexend"/>
                <a:ea typeface="Lexend"/>
                <a:cs typeface="Lexend"/>
                <a:sym typeface="Lexend"/>
              </a:rPr>
              <a:t>Cornell-metoden</a:t>
            </a:r>
            <a:endParaRPr sz="2500">
              <a:solidFill>
                <a:schemeClr val="lt1"/>
              </a:solidFill>
              <a:latin typeface="Lexend"/>
              <a:ea typeface="Lexend"/>
              <a:cs typeface="Lexend"/>
              <a:sym typeface="Lexend"/>
            </a:endParaRPr>
          </a:p>
        </p:txBody>
      </p:sp>
      <p:sp>
        <p:nvSpPr>
          <p:cNvPr id="197" name="Google Shape;197;p22"/>
          <p:cNvSpPr txBox="1"/>
          <p:nvPr>
            <p:ph idx="1" type="body"/>
          </p:nvPr>
        </p:nvSpPr>
        <p:spPr>
          <a:xfrm>
            <a:off x="603150" y="1463800"/>
            <a:ext cx="5793600" cy="2487000"/>
          </a:xfrm>
          <a:prstGeom prst="rect">
            <a:avLst/>
          </a:prstGeom>
          <a:noFill/>
          <a:ln>
            <a:noFill/>
          </a:ln>
        </p:spPr>
        <p:txBody>
          <a:bodyPr anchorCtr="0" anchor="t" bIns="45700" lIns="91425" spcFirstLastPara="1" rIns="91425" wrap="square" tIns="45700">
            <a:noAutofit/>
          </a:bodyPr>
          <a:lstStyle/>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Anteckningsmetod</a:t>
            </a: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Strukturerat sätt att anteckna och organisera</a:t>
            </a:r>
            <a:endParaRPr sz="1430">
              <a:latin typeface="Lexend Light"/>
              <a:ea typeface="Lexend Light"/>
              <a:cs typeface="Lexend Light"/>
              <a:sym typeface="Lexend Light"/>
            </a:endParaRPr>
          </a:p>
          <a:p>
            <a:pPr indent="-319461" lvl="0" marL="457200" rtl="0" algn="l">
              <a:spcBef>
                <a:spcPts val="0"/>
              </a:spcBef>
              <a:spcAft>
                <a:spcPts val="0"/>
              </a:spcAft>
              <a:buSzPts val="1431"/>
              <a:buFont typeface="Lexend Light"/>
              <a:buChar char="●"/>
            </a:pPr>
            <a:r>
              <a:rPr lang="sv-SE" sz="1430">
                <a:latin typeface="Lexend Light"/>
                <a:ea typeface="Lexend Light"/>
                <a:cs typeface="Lexend Light"/>
                <a:sym typeface="Lexend Light"/>
              </a:rPr>
              <a:t>Fokusera och minnas bättre</a:t>
            </a:r>
            <a:endParaRPr sz="1430">
              <a:latin typeface="Lexend Light"/>
              <a:ea typeface="Lexend Light"/>
              <a:cs typeface="Lexend Light"/>
              <a:sym typeface="Lexend Light"/>
            </a:endParaRPr>
          </a:p>
        </p:txBody>
      </p:sp>
      <p:sp>
        <p:nvSpPr>
          <p:cNvPr id="198" name="Google Shape;198;p22"/>
          <p:cNvSpPr txBox="1"/>
          <p:nvPr/>
        </p:nvSpPr>
        <p:spPr>
          <a:xfrm>
            <a:off x="7611300" y="4650600"/>
            <a:ext cx="15327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99" name="Google Shape;199;p22"/>
          <p:cNvGrpSpPr/>
          <p:nvPr/>
        </p:nvGrpSpPr>
        <p:grpSpPr>
          <a:xfrm>
            <a:off x="0" y="4650300"/>
            <a:ext cx="9144000" cy="493200"/>
            <a:chOff x="0" y="4650300"/>
            <a:chExt cx="9144000" cy="493200"/>
          </a:xfrm>
        </p:grpSpPr>
        <p:sp>
          <p:nvSpPr>
            <p:cNvPr id="200" name="Google Shape;200;p22"/>
            <p:cNvSpPr/>
            <p:nvPr/>
          </p:nvSpPr>
          <p:spPr>
            <a:xfrm>
              <a:off x="0" y="4650300"/>
              <a:ext cx="9144000" cy="493200"/>
            </a:xfrm>
            <a:prstGeom prst="rect">
              <a:avLst/>
            </a:prstGeom>
            <a:solidFill>
              <a:srgbClr val="0A8257"/>
            </a:solidFill>
            <a:ln cap="flat" cmpd="sng" w="9525">
              <a:solidFill>
                <a:srgbClr val="0A82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01" name="Google Shape;201;p22"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202" name="Google Shape;202;p22"/>
          <p:cNvSpPr txBox="1"/>
          <p:nvPr/>
        </p:nvSpPr>
        <p:spPr>
          <a:xfrm>
            <a:off x="0" y="4650300"/>
            <a:ext cx="177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SE" sz="2000">
                <a:solidFill>
                  <a:schemeClr val="lt1"/>
                </a:solidFill>
                <a:latin typeface="Lexend Light"/>
                <a:ea typeface="Lexend Light"/>
                <a:cs typeface="Lexend Light"/>
                <a:sym typeface="Lexend Light"/>
              </a:rPr>
              <a:t>Anteckningar</a:t>
            </a:r>
            <a:endParaRPr sz="200"/>
          </a:p>
        </p:txBody>
      </p:sp>
      <p:pic>
        <p:nvPicPr>
          <p:cNvPr id="203" name="Google Shape;203;p22" title="tableofcontent.png"/>
          <p:cNvPicPr preferRelativeResize="0"/>
          <p:nvPr/>
        </p:nvPicPr>
        <p:blipFill>
          <a:blip r:embed="rId4">
            <a:alphaModFix/>
          </a:blip>
          <a:stretch>
            <a:fillRect/>
          </a:stretch>
        </p:blipFill>
        <p:spPr>
          <a:xfrm rot="507255">
            <a:off x="7034226" y="292136"/>
            <a:ext cx="1179200" cy="1154152"/>
          </a:xfrm>
          <a:prstGeom prst="rect">
            <a:avLst/>
          </a:prstGeom>
          <a:noFill/>
          <a:ln>
            <a:noFill/>
          </a:ln>
        </p:spPr>
      </p:pic>
      <p:pic>
        <p:nvPicPr>
          <p:cNvPr id="204" name="Google Shape;204;p22" title="readmode-green.png"/>
          <p:cNvPicPr preferRelativeResize="0"/>
          <p:nvPr/>
        </p:nvPicPr>
        <p:blipFill>
          <a:blip r:embed="rId5">
            <a:alphaModFix/>
          </a:blip>
          <a:stretch>
            <a:fillRect/>
          </a:stretch>
        </p:blipFill>
        <p:spPr>
          <a:xfrm>
            <a:off x="7216655" y="674226"/>
            <a:ext cx="1299623" cy="12707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